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3.xml" ContentType="application/inkml+xml"/>
  <Override PartName="/ppt/ink/ink4.xml" ContentType="application/inkml+xml"/>
  <Override PartName="/ppt/ink/ink5.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sldIdLst>
    <p:sldId id="256" r:id="rId2"/>
    <p:sldId id="257" r:id="rId3"/>
    <p:sldId id="258" r:id="rId4"/>
    <p:sldId id="282" r:id="rId5"/>
    <p:sldId id="261" r:id="rId6"/>
    <p:sldId id="291" r:id="rId7"/>
    <p:sldId id="259" r:id="rId8"/>
    <p:sldId id="286" r:id="rId9"/>
    <p:sldId id="260" r:id="rId10"/>
    <p:sldId id="275" r:id="rId11"/>
    <p:sldId id="276" r:id="rId12"/>
    <p:sldId id="283" r:id="rId13"/>
    <p:sldId id="287" r:id="rId14"/>
    <p:sldId id="290" r:id="rId15"/>
    <p:sldId id="288" r:id="rId16"/>
    <p:sldId id="289" r:id="rId17"/>
    <p:sldId id="308" r:id="rId18"/>
    <p:sldId id="317" r:id="rId19"/>
    <p:sldId id="262" r:id="rId20"/>
    <p:sldId id="263" r:id="rId21"/>
    <p:sldId id="264" r:id="rId22"/>
    <p:sldId id="266" r:id="rId23"/>
    <p:sldId id="268" r:id="rId24"/>
    <p:sldId id="267" r:id="rId25"/>
    <p:sldId id="297" r:id="rId26"/>
    <p:sldId id="298" r:id="rId27"/>
    <p:sldId id="299" r:id="rId28"/>
    <p:sldId id="300" r:id="rId29"/>
    <p:sldId id="313" r:id="rId30"/>
    <p:sldId id="301" r:id="rId31"/>
    <p:sldId id="302" r:id="rId32"/>
    <p:sldId id="303" r:id="rId33"/>
    <p:sldId id="304" r:id="rId34"/>
    <p:sldId id="305" r:id="rId35"/>
    <p:sldId id="306" r:id="rId36"/>
    <p:sldId id="307" r:id="rId37"/>
    <p:sldId id="309" r:id="rId38"/>
    <p:sldId id="310" r:id="rId39"/>
    <p:sldId id="311" r:id="rId40"/>
    <p:sldId id="312" r:id="rId41"/>
    <p:sldId id="318" r:id="rId42"/>
    <p:sldId id="269" r:id="rId43"/>
    <p:sldId id="270" r:id="rId44"/>
    <p:sldId id="271" r:id="rId45"/>
    <p:sldId id="272" r:id="rId46"/>
    <p:sldId id="315" r:id="rId47"/>
    <p:sldId id="316" r:id="rId48"/>
    <p:sldId id="274" r:id="rId49"/>
    <p:sldId id="277" r:id="rId50"/>
    <p:sldId id="278" r:id="rId51"/>
    <p:sldId id="279" r:id="rId52"/>
    <p:sldId id="280" r:id="rId53"/>
    <p:sldId id="281" r:id="rId54"/>
    <p:sldId id="284" r:id="rId55"/>
    <p:sldId id="285" r:id="rId56"/>
    <p:sldId id="292" r:id="rId57"/>
    <p:sldId id="293" r:id="rId58"/>
    <p:sldId id="294" r:id="rId59"/>
    <p:sldId id="295" r:id="rId60"/>
    <p:sldId id="296" r:id="rId61"/>
    <p:sldId id="314"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0E98"/>
    <a:srgbClr val="FCB1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013C99-E56B-4A22-A17E-E6B1A84A51F1}" v="9" dt="2021-03-17T15:17:26.260"/>
    <p1510:client id="{04E239F6-E003-4BA9-960B-A4962E1CCC0D}" v="147" dt="2021-03-10T13:08:58.641"/>
    <p1510:client id="{274DEE3B-44FD-4DA6-BA6B-29B0652EAEEF}" v="363" dt="2021-03-10T10:00:09.090"/>
    <p1510:client id="{3C32FE16-AFC5-4265-BD33-03BF00D2782A}" v="80" dt="2021-03-10T12:05:42.859"/>
    <p1510:client id="{3F904B1F-1C2D-4D00-AAE3-6DA7B11B1598}" v="10" dt="2021-04-01T08:09:11.196"/>
    <p1510:client id="{526E9F86-AAFE-D040-8C6F-7F9AF1082202}" v="2" dt="2021-03-10T12:06:53.002"/>
    <p1510:client id="{6EEA2944-EED6-4D49-904A-2D4E1A21437C}" v="2" dt="2021-03-16T15:55:19.798"/>
    <p1510:client id="{75AFEE92-A65C-4B57-933F-0360B9C43076}" v="43" dt="2021-03-10T14:19:08.808"/>
    <p1510:client id="{86551038-5260-4E6B-AC60-E3A36FF788DE}" v="10" dt="2021-03-10T09:21:16.427"/>
    <p1510:client id="{921D9762-C3C6-4E4D-8569-0FCD752A7EC5}" v="439" dt="2021-03-10T13:54:45.160"/>
    <p1510:client id="{9756C169-9D1C-4566-AC59-6955419B07D3}" v="1" dt="2021-03-17T15:12:38.219"/>
    <p1510:client id="{ADB8A726-A397-4E99-B096-F89885A6F2BE}" v="13" dt="2021-03-13T15:45:06.119"/>
    <p1510:client id="{C6F20D59-AEDD-4556-8FA9-22E1BA0679BC}" v="681" dt="2021-03-10T11:02:25.225"/>
    <p1510:client id="{CE188927-02B9-4B96-B6B6-11075BC42FA3}" v="63" dt="2021-03-20T20:03:44.165"/>
    <p1510:client id="{F0836168-1319-48AD-BB6C-D0E77190AB49}" v="72" dt="2021-03-10T13:37:47.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Επισκέπτης" providerId="Windows Live" clId="Web-{02013C99-E56B-4A22-A17E-E6B1A84A51F1}"/>
    <pc:docChg chg="modSld">
      <pc:chgData name="Επισκέπτης" userId="" providerId="Windows Live" clId="Web-{02013C99-E56B-4A22-A17E-E6B1A84A51F1}" dt="2021-03-17T15:17:26.260" v="5" actId="20577"/>
      <pc:docMkLst>
        <pc:docMk/>
      </pc:docMkLst>
      <pc:sldChg chg="modSp">
        <pc:chgData name="Επισκέπτης" userId="" providerId="Windows Live" clId="Web-{02013C99-E56B-4A22-A17E-E6B1A84A51F1}" dt="2021-03-17T15:17:01.212" v="2" actId="20577"/>
        <pc:sldMkLst>
          <pc:docMk/>
          <pc:sldMk cId="1801841091" sldId="274"/>
        </pc:sldMkLst>
        <pc:spChg chg="mod">
          <ac:chgData name="Επισκέπτης" userId="" providerId="Windows Live" clId="Web-{02013C99-E56B-4A22-A17E-E6B1A84A51F1}" dt="2021-03-17T15:17:01.212" v="2" actId="20577"/>
          <ac:spMkLst>
            <pc:docMk/>
            <pc:sldMk cId="1801841091" sldId="274"/>
            <ac:spMk id="3" creationId="{9A754E3A-FD75-44CE-8312-F5918EE16E3B}"/>
          </ac:spMkLst>
        </pc:spChg>
      </pc:sldChg>
      <pc:sldChg chg="modSp">
        <pc:chgData name="Επισκέπτης" userId="" providerId="Windows Live" clId="Web-{02013C99-E56B-4A22-A17E-E6B1A84A51F1}" dt="2021-03-17T15:17:26.260" v="5" actId="20577"/>
        <pc:sldMkLst>
          <pc:docMk/>
          <pc:sldMk cId="383555031" sldId="296"/>
        </pc:sldMkLst>
        <pc:spChg chg="mod">
          <ac:chgData name="Επισκέπτης" userId="" providerId="Windows Live" clId="Web-{02013C99-E56B-4A22-A17E-E6B1A84A51F1}" dt="2021-03-17T15:17:26.260" v="5" actId="20577"/>
          <ac:spMkLst>
            <pc:docMk/>
            <pc:sldMk cId="383555031" sldId="296"/>
            <ac:spMk id="3" creationId="{F72688BB-CCBD-4F36-80CA-461D136422DA}"/>
          </ac:spMkLst>
        </pc:spChg>
      </pc:sldChg>
    </pc:docChg>
  </pc:docChgLst>
  <pc:docChgLst>
    <pc:chgData name="Rodica Caspirovschi" userId="cc2177eb5790e4b1" providerId="Windows Live" clId="Web-{3F904B1F-1C2D-4D00-AAE3-6DA7B11B1598}"/>
    <pc:docChg chg="modSld">
      <pc:chgData name="Rodica Caspirovschi" userId="cc2177eb5790e4b1" providerId="Windows Live" clId="Web-{3F904B1F-1C2D-4D00-AAE3-6DA7B11B1598}" dt="2021-04-01T08:09:11.196" v="9" actId="14100"/>
      <pc:docMkLst>
        <pc:docMk/>
      </pc:docMkLst>
      <pc:sldChg chg="modSp">
        <pc:chgData name="Rodica Caspirovschi" userId="cc2177eb5790e4b1" providerId="Windows Live" clId="Web-{3F904B1F-1C2D-4D00-AAE3-6DA7B11B1598}" dt="2021-04-01T08:09:11.196" v="9" actId="14100"/>
        <pc:sldMkLst>
          <pc:docMk/>
          <pc:sldMk cId="3767419337" sldId="314"/>
        </pc:sldMkLst>
        <pc:picChg chg="mod">
          <ac:chgData name="Rodica Caspirovschi" userId="cc2177eb5790e4b1" providerId="Windows Live" clId="Web-{3F904B1F-1C2D-4D00-AAE3-6DA7B11B1598}" dt="2021-04-01T08:09:11.196" v="9" actId="14100"/>
          <ac:picMkLst>
            <pc:docMk/>
            <pc:sldMk cId="3767419337" sldId="314"/>
            <ac:picMk id="3" creationId="{22793CBB-5DE5-4B24-9966-1992AA3D7076}"/>
          </ac:picMkLst>
        </pc:picChg>
      </pc:sldChg>
    </pc:docChg>
  </pc:docChgLst>
  <pc:docChgLst>
    <pc:chgData name="Μilena Zotaj" userId="d0c48bb7bb4d21ba" providerId="Windows Live" clId="Web-{9756C169-9D1C-4566-AC59-6955419B07D3}"/>
    <pc:docChg chg="modSld">
      <pc:chgData name="Μilena Zotaj" userId="d0c48bb7bb4d21ba" providerId="Windows Live" clId="Web-{9756C169-9D1C-4566-AC59-6955419B07D3}" dt="2021-03-17T15:12:38.219" v="0" actId="1076"/>
      <pc:docMkLst>
        <pc:docMk/>
      </pc:docMkLst>
      <pc:sldChg chg="modSp">
        <pc:chgData name="Μilena Zotaj" userId="d0c48bb7bb4d21ba" providerId="Windows Live" clId="Web-{9756C169-9D1C-4566-AC59-6955419B07D3}" dt="2021-03-17T15:12:38.219" v="0" actId="1076"/>
        <pc:sldMkLst>
          <pc:docMk/>
          <pc:sldMk cId="1786099410" sldId="291"/>
        </pc:sldMkLst>
        <pc:spChg chg="mod">
          <ac:chgData name="Μilena Zotaj" userId="d0c48bb7bb4d21ba" providerId="Windows Live" clId="Web-{9756C169-9D1C-4566-AC59-6955419B07D3}" dt="2021-03-17T15:12:38.219" v="0" actId="1076"/>
          <ac:spMkLst>
            <pc:docMk/>
            <pc:sldMk cId="1786099410" sldId="291"/>
            <ac:spMk id="2" creationId="{568BDEDB-41F7-48D1-A541-9A80B01B1A09}"/>
          </ac:spMkLst>
        </pc:spChg>
      </pc:sldChg>
    </pc:docChg>
  </pc:docChgLst>
  <pc:docChgLst>
    <pc:chgData name="Δημήτριος Κοτσώνης" userId="6921cba1c203681f" providerId="Windows Live" clId="Web-{6EEA2944-EED6-4D49-904A-2D4E1A21437C}"/>
    <pc:docChg chg="modSld">
      <pc:chgData name="Δημήτριος Κοτσώνης" userId="6921cba1c203681f" providerId="Windows Live" clId="Web-{6EEA2944-EED6-4D49-904A-2D4E1A21437C}" dt="2021-03-16T15:55:19.798" v="1" actId="1076"/>
      <pc:docMkLst>
        <pc:docMk/>
      </pc:docMkLst>
      <pc:sldChg chg="modSp">
        <pc:chgData name="Δημήτριος Κοτσώνης" userId="6921cba1c203681f" providerId="Windows Live" clId="Web-{6EEA2944-EED6-4D49-904A-2D4E1A21437C}" dt="2021-03-16T15:55:19.798" v="1" actId="1076"/>
        <pc:sldMkLst>
          <pc:docMk/>
          <pc:sldMk cId="109857222" sldId="256"/>
        </pc:sldMkLst>
        <pc:picChg chg="mod">
          <ac:chgData name="Δημήτριος Κοτσώνης" userId="6921cba1c203681f" providerId="Windows Live" clId="Web-{6EEA2944-EED6-4D49-904A-2D4E1A21437C}" dt="2021-03-16T15:55:19.798" v="1" actId="1076"/>
          <ac:picMkLst>
            <pc:docMk/>
            <pc:sldMk cId="109857222" sldId="256"/>
            <ac:picMk id="3" creationId="{DC12262E-DC57-47BF-B918-868CC6A7FBF2}"/>
          </ac:picMkLst>
        </pc:picChg>
      </pc:sldChg>
    </pc:docChg>
  </pc:docChgLst>
  <pc:docChgLst>
    <pc:chgData name="Erizer Zotaj" userId="e5730896234fc393" providerId="LiveId" clId="{7C361DAC-DBDB-AC40-AFF9-6E62D14060D1}"/>
    <pc:docChg chg="modSld">
      <pc:chgData name="Erizer Zotaj" userId="e5730896234fc393" providerId="LiveId" clId="{7C361DAC-DBDB-AC40-AFF9-6E62D14060D1}" dt="2021-03-10T17:02:15.455" v="1" actId="1076"/>
      <pc:docMkLst>
        <pc:docMk/>
      </pc:docMkLst>
      <pc:sldChg chg="modSp">
        <pc:chgData name="Erizer Zotaj" userId="e5730896234fc393" providerId="LiveId" clId="{7C361DAC-DBDB-AC40-AFF9-6E62D14060D1}" dt="2021-03-10T17:02:15.455" v="1" actId="1076"/>
        <pc:sldMkLst>
          <pc:docMk/>
          <pc:sldMk cId="3767419337" sldId="314"/>
        </pc:sldMkLst>
        <pc:spChg chg="mod">
          <ac:chgData name="Erizer Zotaj" userId="e5730896234fc393" providerId="LiveId" clId="{7C361DAC-DBDB-AC40-AFF9-6E62D14060D1}" dt="2021-03-10T17:02:15.455" v="1" actId="1076"/>
          <ac:spMkLst>
            <pc:docMk/>
            <pc:sldMk cId="3767419337" sldId="314"/>
            <ac:spMk id="2" creationId="{607B641F-E534-4079-AC2D-7618EA8E7AFF}"/>
          </ac:spMkLst>
        </pc:spChg>
      </pc:sldChg>
    </pc:docChg>
  </pc:docChgLst>
  <pc:docChgLst>
    <pc:chgData name="Δημήτριος Κοτσώνης" userId="6921cba1c203681f" providerId="Windows Live" clId="Web-{ADB8A726-A397-4E99-B096-F89885A6F2BE}"/>
    <pc:docChg chg="modSld">
      <pc:chgData name="Δημήτριος Κοτσώνης" userId="6921cba1c203681f" providerId="Windows Live" clId="Web-{ADB8A726-A397-4E99-B096-F89885A6F2BE}" dt="2021-03-13T15:45:06.119" v="9" actId="1076"/>
      <pc:docMkLst>
        <pc:docMk/>
      </pc:docMkLst>
      <pc:sldChg chg="modSp">
        <pc:chgData name="Δημήτριος Κοτσώνης" userId="6921cba1c203681f" providerId="Windows Live" clId="Web-{ADB8A726-A397-4E99-B096-F89885A6F2BE}" dt="2021-03-13T15:45:06.119" v="9" actId="1076"/>
        <pc:sldMkLst>
          <pc:docMk/>
          <pc:sldMk cId="109857222" sldId="256"/>
        </pc:sldMkLst>
        <pc:picChg chg="mod">
          <ac:chgData name="Δημήτριος Κοτσώνης" userId="6921cba1c203681f" providerId="Windows Live" clId="Web-{ADB8A726-A397-4E99-B096-F89885A6F2BE}" dt="2021-03-13T15:45:06.119" v="9" actId="1076"/>
          <ac:picMkLst>
            <pc:docMk/>
            <pc:sldMk cId="109857222" sldId="256"/>
            <ac:picMk id="3" creationId="{DC12262E-DC57-47BF-B918-868CC6A7FBF2}"/>
          </ac:picMkLst>
        </pc:picChg>
      </pc:sldChg>
    </pc:docChg>
  </pc:docChgLst>
  <pc:docChgLst>
    <pc:chgData name="Δημήτριος Κοτσώνης" userId="6921cba1c203681f" providerId="Windows Live" clId="Web-{CE188927-02B9-4B96-B6B6-11075BC42FA3}"/>
    <pc:docChg chg="modSld">
      <pc:chgData name="Δημήτριος Κοτσώνης" userId="6921cba1c203681f" providerId="Windows Live" clId="Web-{CE188927-02B9-4B96-B6B6-11075BC42FA3}" dt="2021-03-20T20:03:18.118" v="1" actId="1076"/>
      <pc:docMkLst>
        <pc:docMk/>
      </pc:docMkLst>
      <pc:sldChg chg="modSp">
        <pc:chgData name="Δημήτριος Κοτσώνης" userId="6921cba1c203681f" providerId="Windows Live" clId="Web-{CE188927-02B9-4B96-B6B6-11075BC42FA3}" dt="2021-03-20T20:03:18.118" v="1" actId="1076"/>
        <pc:sldMkLst>
          <pc:docMk/>
          <pc:sldMk cId="109857222" sldId="256"/>
        </pc:sldMkLst>
        <pc:picChg chg="mod">
          <ac:chgData name="Δημήτριος Κοτσώνης" userId="6921cba1c203681f" providerId="Windows Live" clId="Web-{CE188927-02B9-4B96-B6B6-11075BC42FA3}" dt="2021-03-20T20:03:18.118" v="1" actId="1076"/>
          <ac:picMkLst>
            <pc:docMk/>
            <pc:sldMk cId="109857222" sldId="256"/>
            <ac:picMk id="3" creationId="{DC12262E-DC57-47BF-B918-868CC6A7FBF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9A6976-110B-42A4-8A1D-3C516DA08B8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4E101D8-E30F-423C-B114-CCCB65D7BDBF}">
      <dgm:prSet/>
      <dgm:spPr/>
      <dgm:t>
        <a:bodyPr/>
        <a:lstStyle/>
        <a:p>
          <a:r>
            <a:rPr lang="el-GR" dirty="0" err="1"/>
            <a:t>Reshedi</a:t>
          </a:r>
          <a:r>
            <a:rPr lang="el-GR" dirty="0"/>
            <a:t> </a:t>
          </a:r>
          <a:r>
            <a:rPr lang="el-GR" dirty="0" err="1"/>
            <a:t>is</a:t>
          </a:r>
          <a:r>
            <a:rPr lang="el-GR" dirty="0"/>
            <a:t> </a:t>
          </a:r>
          <a:r>
            <a:rPr lang="el-GR" dirty="0" err="1"/>
            <a:t>something</a:t>
          </a:r>
          <a:r>
            <a:rPr lang="el-GR" dirty="0"/>
            <a:t> </a:t>
          </a:r>
          <a:r>
            <a:rPr lang="el-GR" dirty="0" err="1"/>
            <a:t>like</a:t>
          </a:r>
          <a:r>
            <a:rPr lang="el-GR" dirty="0"/>
            <a:t> a </a:t>
          </a:r>
          <a:r>
            <a:rPr lang="el-GR" dirty="0" err="1"/>
            <a:t>cake</a:t>
          </a:r>
          <a:r>
            <a:rPr lang="el-GR" dirty="0"/>
            <a:t> </a:t>
          </a:r>
          <a:r>
            <a:rPr lang="el-GR" dirty="0" err="1"/>
            <a:t>that</a:t>
          </a:r>
          <a:r>
            <a:rPr lang="el-GR" dirty="0"/>
            <a:t> </a:t>
          </a:r>
          <a:r>
            <a:rPr lang="el-GR" dirty="0" err="1"/>
            <a:t>its</a:t>
          </a:r>
          <a:r>
            <a:rPr lang="el-GR" dirty="0"/>
            <a:t> </a:t>
          </a:r>
          <a:r>
            <a:rPr lang="el-GR" dirty="0" err="1"/>
            <a:t>come</a:t>
          </a:r>
          <a:r>
            <a:rPr lang="el-GR" dirty="0"/>
            <a:t> </a:t>
          </a:r>
          <a:r>
            <a:rPr lang="el-GR" dirty="0" err="1"/>
            <a:t>from</a:t>
          </a:r>
          <a:r>
            <a:rPr lang="el-GR" dirty="0"/>
            <a:t> </a:t>
          </a:r>
          <a:r>
            <a:rPr lang="el-GR" dirty="0" err="1"/>
            <a:t>Albania</a:t>
          </a:r>
          <a:r>
            <a:rPr lang="el-GR" dirty="0"/>
            <a:t>. </a:t>
          </a:r>
          <a:r>
            <a:rPr lang="el-GR" dirty="0" err="1"/>
            <a:t>To</a:t>
          </a:r>
          <a:r>
            <a:rPr lang="el-GR" dirty="0"/>
            <a:t> </a:t>
          </a:r>
          <a:r>
            <a:rPr lang="el-GR" dirty="0" err="1"/>
            <a:t>bake</a:t>
          </a:r>
          <a:r>
            <a:rPr lang="el-GR" dirty="0"/>
            <a:t> </a:t>
          </a:r>
          <a:r>
            <a:rPr lang="el-GR" dirty="0" err="1"/>
            <a:t>then</a:t>
          </a:r>
          <a:r>
            <a:rPr lang="el-GR" dirty="0"/>
            <a:t> </a:t>
          </a:r>
          <a:r>
            <a:rPr lang="el-GR" dirty="0" err="1"/>
            <a:t>you</a:t>
          </a:r>
          <a:r>
            <a:rPr lang="el-GR" dirty="0"/>
            <a:t> </a:t>
          </a:r>
          <a:r>
            <a:rPr lang="el-GR" dirty="0" err="1"/>
            <a:t>need</a:t>
          </a:r>
          <a:r>
            <a:rPr lang="el-GR" dirty="0"/>
            <a:t>:</a:t>
          </a:r>
          <a:endParaRPr lang="en-US" dirty="0"/>
        </a:p>
      </dgm:t>
    </dgm:pt>
    <dgm:pt modelId="{B242C8F9-D7AF-46D7-A9E6-471B32742FBF}" type="parTrans" cxnId="{0518559A-C499-405C-AA96-AD7A236AE6E0}">
      <dgm:prSet/>
      <dgm:spPr/>
      <dgm:t>
        <a:bodyPr/>
        <a:lstStyle/>
        <a:p>
          <a:endParaRPr lang="en-US"/>
        </a:p>
      </dgm:t>
    </dgm:pt>
    <dgm:pt modelId="{9F6A58ED-91EC-4B57-9B6D-72974EE14B07}" type="sibTrans" cxnId="{0518559A-C499-405C-AA96-AD7A236AE6E0}">
      <dgm:prSet/>
      <dgm:spPr/>
      <dgm:t>
        <a:bodyPr/>
        <a:lstStyle/>
        <a:p>
          <a:endParaRPr lang="en-US"/>
        </a:p>
      </dgm:t>
    </dgm:pt>
    <dgm:pt modelId="{4CF4F1AB-36EC-4E5B-8AEC-724BD5316F98}">
      <dgm:prSet/>
      <dgm:spPr/>
      <dgm:t>
        <a:bodyPr/>
        <a:lstStyle/>
        <a:p>
          <a:pPr rtl="0"/>
          <a:r>
            <a:rPr lang="en-US" dirty="0"/>
            <a:t>250 g of starch (a bowl of starch) 500 </a:t>
          </a:r>
          <a:r>
            <a:rPr lang="en-US" dirty="0" err="1"/>
            <a:t>gr.water</a:t>
          </a:r>
          <a:r>
            <a:rPr lang="en-US" dirty="0"/>
            <a:t> (2 cups of water) 80 Gr. butter 300 Gr sugar</a:t>
          </a:r>
          <a:r>
            <a:rPr lang="el-GR" dirty="0"/>
            <a:t> </a:t>
          </a:r>
          <a:endParaRPr lang="en-US"/>
        </a:p>
      </dgm:t>
    </dgm:pt>
    <dgm:pt modelId="{7FFAC1EE-CE50-4829-B300-2EB74DDC6186}" type="parTrans" cxnId="{71A72266-0F6C-45DE-9671-75E24FA78CB9}">
      <dgm:prSet/>
      <dgm:spPr/>
      <dgm:t>
        <a:bodyPr/>
        <a:lstStyle/>
        <a:p>
          <a:endParaRPr lang="en-US"/>
        </a:p>
      </dgm:t>
    </dgm:pt>
    <dgm:pt modelId="{31838973-8D7B-4CAF-AB4B-3AFAAA230928}" type="sibTrans" cxnId="{71A72266-0F6C-45DE-9671-75E24FA78CB9}">
      <dgm:prSet/>
      <dgm:spPr/>
      <dgm:t>
        <a:bodyPr/>
        <a:lstStyle/>
        <a:p>
          <a:endParaRPr lang="en-US"/>
        </a:p>
      </dgm:t>
    </dgm:pt>
    <dgm:pt modelId="{1647489F-5AB3-49AE-B109-F57E9DCA064F}" type="pres">
      <dgm:prSet presAssocID="{B19A6976-110B-42A4-8A1D-3C516DA08B87}" presName="linear" presStyleCnt="0">
        <dgm:presLayoutVars>
          <dgm:animLvl val="lvl"/>
          <dgm:resizeHandles val="exact"/>
        </dgm:presLayoutVars>
      </dgm:prSet>
      <dgm:spPr/>
    </dgm:pt>
    <dgm:pt modelId="{BD893637-EE5F-4C4A-8811-A1B1D7B4B18A}" type="pres">
      <dgm:prSet presAssocID="{34E101D8-E30F-423C-B114-CCCB65D7BDBF}" presName="parentText" presStyleLbl="node1" presStyleIdx="0" presStyleCnt="2">
        <dgm:presLayoutVars>
          <dgm:chMax val="0"/>
          <dgm:bulletEnabled val="1"/>
        </dgm:presLayoutVars>
      </dgm:prSet>
      <dgm:spPr/>
    </dgm:pt>
    <dgm:pt modelId="{49CAE345-0060-4686-9728-56562F30E3C6}" type="pres">
      <dgm:prSet presAssocID="{9F6A58ED-91EC-4B57-9B6D-72974EE14B07}" presName="spacer" presStyleCnt="0"/>
      <dgm:spPr/>
    </dgm:pt>
    <dgm:pt modelId="{865F230D-1B4A-44EE-9C38-F25A7280D8C0}" type="pres">
      <dgm:prSet presAssocID="{4CF4F1AB-36EC-4E5B-8AEC-724BD5316F98}" presName="parentText" presStyleLbl="node1" presStyleIdx="1" presStyleCnt="2">
        <dgm:presLayoutVars>
          <dgm:chMax val="0"/>
          <dgm:bulletEnabled val="1"/>
        </dgm:presLayoutVars>
      </dgm:prSet>
      <dgm:spPr/>
    </dgm:pt>
  </dgm:ptLst>
  <dgm:cxnLst>
    <dgm:cxn modelId="{ED340826-CE1A-4954-8F84-85FAD125CACA}" type="presOf" srcId="{B19A6976-110B-42A4-8A1D-3C516DA08B87}" destId="{1647489F-5AB3-49AE-B109-F57E9DCA064F}" srcOrd="0" destOrd="0" presId="urn:microsoft.com/office/officeart/2005/8/layout/vList2"/>
    <dgm:cxn modelId="{71A72266-0F6C-45DE-9671-75E24FA78CB9}" srcId="{B19A6976-110B-42A4-8A1D-3C516DA08B87}" destId="{4CF4F1AB-36EC-4E5B-8AEC-724BD5316F98}" srcOrd="1" destOrd="0" parTransId="{7FFAC1EE-CE50-4829-B300-2EB74DDC6186}" sibTransId="{31838973-8D7B-4CAF-AB4B-3AFAAA230928}"/>
    <dgm:cxn modelId="{0518559A-C499-405C-AA96-AD7A236AE6E0}" srcId="{B19A6976-110B-42A4-8A1D-3C516DA08B87}" destId="{34E101D8-E30F-423C-B114-CCCB65D7BDBF}" srcOrd="0" destOrd="0" parTransId="{B242C8F9-D7AF-46D7-A9E6-471B32742FBF}" sibTransId="{9F6A58ED-91EC-4B57-9B6D-72974EE14B07}"/>
    <dgm:cxn modelId="{133317D1-42EC-4E37-AE6A-AC0D66972760}" type="presOf" srcId="{34E101D8-E30F-423C-B114-CCCB65D7BDBF}" destId="{BD893637-EE5F-4C4A-8811-A1B1D7B4B18A}" srcOrd="0" destOrd="0" presId="urn:microsoft.com/office/officeart/2005/8/layout/vList2"/>
    <dgm:cxn modelId="{2F3183E4-E0FA-4E0F-9CEF-F0A5339C1826}" type="presOf" srcId="{4CF4F1AB-36EC-4E5B-8AEC-724BD5316F98}" destId="{865F230D-1B4A-44EE-9C38-F25A7280D8C0}" srcOrd="0" destOrd="0" presId="urn:microsoft.com/office/officeart/2005/8/layout/vList2"/>
    <dgm:cxn modelId="{13EECFDD-E8E2-49FE-9B65-96E1E162D34C}" type="presParOf" srcId="{1647489F-5AB3-49AE-B109-F57E9DCA064F}" destId="{BD893637-EE5F-4C4A-8811-A1B1D7B4B18A}" srcOrd="0" destOrd="0" presId="urn:microsoft.com/office/officeart/2005/8/layout/vList2"/>
    <dgm:cxn modelId="{58156291-D88B-449C-8E8D-F37BC0EFA632}" type="presParOf" srcId="{1647489F-5AB3-49AE-B109-F57E9DCA064F}" destId="{49CAE345-0060-4686-9728-56562F30E3C6}" srcOrd="1" destOrd="0" presId="urn:microsoft.com/office/officeart/2005/8/layout/vList2"/>
    <dgm:cxn modelId="{3D5A4934-43F9-47EB-82B5-B63A8768734D}" type="presParOf" srcId="{1647489F-5AB3-49AE-B109-F57E9DCA064F}" destId="{865F230D-1B4A-44EE-9C38-F25A7280D8C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93637-EE5F-4C4A-8811-A1B1D7B4B18A}">
      <dsp:nvSpPr>
        <dsp:cNvPr id="0" name=""/>
        <dsp:cNvSpPr/>
      </dsp:nvSpPr>
      <dsp:spPr>
        <a:xfrm>
          <a:off x="0" y="384660"/>
          <a:ext cx="6289466" cy="21340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l-GR" sz="3800" kern="1200" dirty="0" err="1"/>
            <a:t>Reshedi</a:t>
          </a:r>
          <a:r>
            <a:rPr lang="el-GR" sz="3800" kern="1200" dirty="0"/>
            <a:t> </a:t>
          </a:r>
          <a:r>
            <a:rPr lang="el-GR" sz="3800" kern="1200" dirty="0" err="1"/>
            <a:t>is</a:t>
          </a:r>
          <a:r>
            <a:rPr lang="el-GR" sz="3800" kern="1200" dirty="0"/>
            <a:t> </a:t>
          </a:r>
          <a:r>
            <a:rPr lang="el-GR" sz="3800" kern="1200" dirty="0" err="1"/>
            <a:t>something</a:t>
          </a:r>
          <a:r>
            <a:rPr lang="el-GR" sz="3800" kern="1200" dirty="0"/>
            <a:t> </a:t>
          </a:r>
          <a:r>
            <a:rPr lang="el-GR" sz="3800" kern="1200" dirty="0" err="1"/>
            <a:t>like</a:t>
          </a:r>
          <a:r>
            <a:rPr lang="el-GR" sz="3800" kern="1200" dirty="0"/>
            <a:t> a </a:t>
          </a:r>
          <a:r>
            <a:rPr lang="el-GR" sz="3800" kern="1200" dirty="0" err="1"/>
            <a:t>cake</a:t>
          </a:r>
          <a:r>
            <a:rPr lang="el-GR" sz="3800" kern="1200" dirty="0"/>
            <a:t> </a:t>
          </a:r>
          <a:r>
            <a:rPr lang="el-GR" sz="3800" kern="1200" dirty="0" err="1"/>
            <a:t>that</a:t>
          </a:r>
          <a:r>
            <a:rPr lang="el-GR" sz="3800" kern="1200" dirty="0"/>
            <a:t> </a:t>
          </a:r>
          <a:r>
            <a:rPr lang="el-GR" sz="3800" kern="1200" dirty="0" err="1"/>
            <a:t>its</a:t>
          </a:r>
          <a:r>
            <a:rPr lang="el-GR" sz="3800" kern="1200" dirty="0"/>
            <a:t> </a:t>
          </a:r>
          <a:r>
            <a:rPr lang="el-GR" sz="3800" kern="1200" dirty="0" err="1"/>
            <a:t>come</a:t>
          </a:r>
          <a:r>
            <a:rPr lang="el-GR" sz="3800" kern="1200" dirty="0"/>
            <a:t> </a:t>
          </a:r>
          <a:r>
            <a:rPr lang="el-GR" sz="3800" kern="1200" dirty="0" err="1"/>
            <a:t>from</a:t>
          </a:r>
          <a:r>
            <a:rPr lang="el-GR" sz="3800" kern="1200" dirty="0"/>
            <a:t> </a:t>
          </a:r>
          <a:r>
            <a:rPr lang="el-GR" sz="3800" kern="1200" dirty="0" err="1"/>
            <a:t>Albania</a:t>
          </a:r>
          <a:r>
            <a:rPr lang="el-GR" sz="3800" kern="1200" dirty="0"/>
            <a:t>. </a:t>
          </a:r>
          <a:r>
            <a:rPr lang="el-GR" sz="3800" kern="1200" dirty="0" err="1"/>
            <a:t>To</a:t>
          </a:r>
          <a:r>
            <a:rPr lang="el-GR" sz="3800" kern="1200" dirty="0"/>
            <a:t> </a:t>
          </a:r>
          <a:r>
            <a:rPr lang="el-GR" sz="3800" kern="1200" dirty="0" err="1"/>
            <a:t>bake</a:t>
          </a:r>
          <a:r>
            <a:rPr lang="el-GR" sz="3800" kern="1200" dirty="0"/>
            <a:t> </a:t>
          </a:r>
          <a:r>
            <a:rPr lang="el-GR" sz="3800" kern="1200" dirty="0" err="1"/>
            <a:t>then</a:t>
          </a:r>
          <a:r>
            <a:rPr lang="el-GR" sz="3800" kern="1200" dirty="0"/>
            <a:t> </a:t>
          </a:r>
          <a:r>
            <a:rPr lang="el-GR" sz="3800" kern="1200" dirty="0" err="1"/>
            <a:t>you</a:t>
          </a:r>
          <a:r>
            <a:rPr lang="el-GR" sz="3800" kern="1200" dirty="0"/>
            <a:t> </a:t>
          </a:r>
          <a:r>
            <a:rPr lang="el-GR" sz="3800" kern="1200" dirty="0" err="1"/>
            <a:t>need</a:t>
          </a:r>
          <a:r>
            <a:rPr lang="el-GR" sz="3800" kern="1200" dirty="0"/>
            <a:t>:</a:t>
          </a:r>
          <a:endParaRPr lang="en-US" sz="3800" kern="1200" dirty="0"/>
        </a:p>
      </dsp:txBody>
      <dsp:txXfrm>
        <a:off x="104177" y="488837"/>
        <a:ext cx="6081112" cy="1925726"/>
      </dsp:txXfrm>
    </dsp:sp>
    <dsp:sp modelId="{865F230D-1B4A-44EE-9C38-F25A7280D8C0}">
      <dsp:nvSpPr>
        <dsp:cNvPr id="0" name=""/>
        <dsp:cNvSpPr/>
      </dsp:nvSpPr>
      <dsp:spPr>
        <a:xfrm>
          <a:off x="0" y="2628180"/>
          <a:ext cx="6289466" cy="2134080"/>
        </a:xfrm>
        <a:prstGeom prst="roundRect">
          <a:avLst/>
        </a:prstGeom>
        <a:solidFill>
          <a:schemeClr val="accent2">
            <a:hueOff val="-18885518"/>
            <a:satOff val="36351"/>
            <a:lumOff val="-250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US" sz="3800" kern="1200" dirty="0"/>
            <a:t>250 g of starch (a bowl of starch) 500 </a:t>
          </a:r>
          <a:r>
            <a:rPr lang="en-US" sz="3800" kern="1200" dirty="0" err="1"/>
            <a:t>gr.water</a:t>
          </a:r>
          <a:r>
            <a:rPr lang="en-US" sz="3800" kern="1200" dirty="0"/>
            <a:t> (2 cups of water) 80 Gr. butter 300 Gr sugar</a:t>
          </a:r>
          <a:r>
            <a:rPr lang="el-GR" sz="3800" kern="1200" dirty="0"/>
            <a:t> </a:t>
          </a:r>
          <a:endParaRPr lang="en-US" sz="3800" kern="1200"/>
        </a:p>
      </dsp:txBody>
      <dsp:txXfrm>
        <a:off x="104177" y="2732357"/>
        <a:ext cx="6081112" cy="19257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2:47:16.512"/>
    </inkml:context>
    <inkml:brush xml:id="br0">
      <inkml:brushProperty name="width" value="0.1" units="cm"/>
      <inkml:brushProperty name="height" value="0.1" units="cm"/>
      <inkml:brushProperty name="color" value="#AB008B"/>
    </inkml:brush>
  </inkml:definitions>
  <inkml:trace contextRef="#ctx0" brushRef="#br0">12627 5475 16383 0 0,'0'-6'0'0'0,"0"-5"0"0"0,-6-5 0 0 0,-1-7 0 0 0,-1-2 0 0 0,2-2 0 0 0,2-3 0 0 0,2-1 0 0 0,9 1 0 0 0,9 0 0 0 0,9 6 0 0 0,7 0 0 0 0,11-1 0 0 0,2-1 0 0 0,7 2 0 0 0,5 1 0 0 0,-2-2 0 0 0,-1 3 0 0 0,-4 6 0 0 0,-5 2 0 0 0,-8 4 0 0 0,-3 4 0 0 0,-3 2 0 0 0,-3 2 0 0 0,-1 2 0 0 0,1 0 0 0 0,1 1 0 0 0,-2 0 0 0 0,7-1 0 0 0,3 1 0 0 0,-2 5 0 0 0,4 2 0 0 0,2 5 0 0 0,-4 0 0 0 0,-2-2 0 0 0,-2 4 0 0 0,-3-2 0 0 0,-1 0 0 0 0,0-2 0 0 0,-4 3 0 0 0,-2 4 0 0 0,-1 0 0 0 0,1-1 0 0 0,-3 3 0 0 0,0-3 0 0 0,-2 3 0 0 0,-3-3 0 0 0,3 1 0 0 0,4 1 0 0 0,9 3 0 0 0,0 3 0 0 0,-3 3 0 0 0,0-3 0 0 0,0-3 0 0 0,-1 1 0 0 0,1-4 0 0 0,0-6 0 0 0,-1-4 0 0 0,1-4 0 0 0,1-2 0 0 0,1-3 0 0 0,4 0 0 0 0,3-1 0 0 0,5 0 0 0 0,5 0 0 0 0,0 0 0 0 0,-2 1 0 0 0,-1 0 0 0 0,-1-1 0 0 0,2 1 0 0 0,6 0 0 0 0,6-2 0 0 0,4-2 0 0 0,0 0 0 0 0,2-4 0 0 0,-5-2 0 0 0,-6-4 0 0 0,-1 0 0 0 0,3-4 0 0 0,-5 2 0 0 0,-6-2 0 0 0,2 2 0 0 0,-4 0 0 0 0,3 4 0 0 0,-1-3 0 0 0,1-4 0 0 0,7-4 0 0 0,4 1 0 0 0,-2-1 0 0 0,-5 1 0 0 0,-1 3 0 0 0,-3 0 0 0 0,-3 3 0 0 0,-4-1 0 0 0,-4 1 0 0 0,3 5 0 0 0,-5 0 0 0 0,5-3 0 0 0,-2 1 0 0 0,0-4 0 0 0,-1 2 0 0 0,-3-3 0 0 0,-1 2 0 0 0,1 1 0 0 0,6 3 0 0 0,0 3 0 0 0,0 4 0 0 0,-1-4 0 0 0,2 1 0 0 0,1 0 0 0 0,0 3 0 0 0,1 1 0 0 0,0 3 0 0 0,0 0 0 0 0,-5 1 0 0 0,-2 0 0 0 0,-1 0 0 0 0,3 0 0 0 0,2 1 0 0 0,-1-1 0 0 0,1 0 0 0 0,-4 0 0 0 0,-1 0 0 0 0,0 0 0 0 0,-3 0 0 0 0,0 0 0 0 0,6 3 0 0 0,4 1 0 0 0,3 0 0 0 0,1-2 0 0 0,4 6 0 0 0,-2 1 0 0 0,-3 2 0 0 0,-4-1 0 0 0,-4-2 0 0 0,-2 3 0 0 0,-1 0 0 0 0,0-2 0 0 0,-5 3 0 0 0,-3-1 0 0 0,-1-1 0 0 0,3-1 0 0 0,-1-1 0 0 0,2-2 0 0 0,3 4 0 0 0,1 0 0 0 0,0-2 0 0 0,0 3 0 0 0,6 1 0 0 0,1 3 0 0 0,-1 0 0 0 0,0-1 0 0 0,-3-2 0 0 0,-2-3 0 0 0,0 2 0 0 0,1 5 0 0 0,-2 1 0 0 0,-1-4 0 0 0,1-4 0 0 0,-4 0 0 0 0,-4-1 0 0 0,0-3 0 0 0,3-2 0 0 0,-1-2 0 0 0,3 6 0 0 0,1 0 0 0 0,3 0 0 0 0,-2-1 0 0 0,1-3 0 0 0,1 0 0 0 0,-2-2 0 0 0,0-1 0 0 0,2 6 0 0 0,0 1 0 0 0,-1 0 0 0 0,-1-1 0 0 0,2-3 0 0 0,3 0 0 0 0,3-2 0 0 0,0 0 0 0 0,3-1 0 0 0,0-1 0 0 0,6 1 0 0 0,-3 0 0 0 0,-3 0 0 0 0,4-1 0 0 0,-2 1 0 0 0,2 0 0 0 0,0 0 0 0 0,-4 0 0 0 0,-3 0 0 0 0,-2 0 0 0 0,-2-3 0 0 0,4 0 0 0 0,0-1 0 0 0,0 1 0 0 0,3-5 0 0 0,0-1 0 0 0,-1-4 0 0 0,-4-1 0 0 0,4 3 0 0 0,1 2 0 0 0,0 1 0 0 0,-5 1 0 0 0,5-3 0 0 0,6-1 0 0 0,7 2 0 0 0,-3 2 0 0 0,-3-2 0 0 0,1-1 0 0 0,-3 1 0 0 0,-5 3 0 0 0,-3-3 0 0 0,-1-1 0 0 0,1 2 0 0 0,1 2 0 0 0,-1 2 0 0 0,3-1 0 0 0,-1 0 0 0 0,0 1 0 0 0,-3 2 0 0 0,-3 0 0 0 0,-1-4 0 0 0,0-2 0 0 0,-2 0 0 0 0,-1 3 0 0 0,7 1 0 0 0,-3-4 0 0 0,2-1 0 0 0,1 1 0 0 0,0 2 0 0 0,-4 3 0 0 0,0 0 0 0 0,6 2 0 0 0,-2 1 0 0 0,1 0 0 0 0,-2 0 0 0 0,0 1 0 0 0,-3-1 0 0 0,-1 0 0 0 0,0 1 0 0 0,-2-1 0 0 0,-1 0 0 0 0,8 0 0 0 0,-1 0 0 0 0,7 0 0 0 0,1 0 0 0 0,-4 0 0 0 0,4 0 0 0 0,6 0 0 0 0,0 0 0 0 0,-5 0 0 0 0,-4 0 0 0 0,-3 3 0 0 0,-5 0 0 0 0,-1 1 0 0 0,-1-1 0 0 0,0-1 0 0 0,-1 5 0 0 0,0 1 0 0 0,1 3 0 0 0,-2-2 0 0 0,6 5 0 0 0,4-1 0 0 0,6 3 0 0 0,-1-1 0 0 0,4 3 0 0 0,-1 3 0 0 0,-4-1 0 0 0,-4-1 0 0 0,-3-4 0 0 0,-1 1 0 0 0,-3 3 0 0 0,-1 0 0 0 0,-6-2 0 0 0,-1-4 0 0 0,-1-3 0 0 0,1 2 0 0 0,3-1 0 0 0,3 3 0 0 0,-1-1 0 0 0,2 4 0 0 0,0-2 0 0 0,-1 0 0 0 0,0-3 0 0 0,-4 2 0 0 0,-1 0 0 0 0,-2-4 0 0 0,2 3 0 0 0,3-2 0 0 0,7 5 0 0 0,2 1 0 0 0,1-2 0 0 0,-1-4 0 0 0,-3-3 0 0 0,-1-3 0 0 0,0-3 0 0 0,0-1 0 0 0,-3-2 0 0 0,1 1 0 0 0,0-1 0 0 0,-1 0 0 0 0,-1 1 0 0 0,2-1 0 0 0,1 1 0 0 0,-1 0 0 0 0,-1 0 0 0 0,2 0 0 0 0,-2 0 0 0 0,-1 0 0 0 0,2 0 0 0 0,2 0 0 0 0,-3 0 0 0 0,1 0 0 0 0,0 0 0 0 0,-1 0 0 0 0,0 0 0 0 0,-5-5 0 0 0,0-3 0 0 0,-2 1 0 0 0,2-5 0 0 0,2 0 0 0 0,3 3 0 0 0,0 1 0 0 0,0-2 0 0 0,2 0 0 0 0,-2 1 0 0 0,0 3 0 0 0,1 0 0 0 0,2 0 0 0 0,-3 1 0 0 0,1 2 0 0 0,1-4 0 0 0,-3-2 0 0 0,1-4 0 0 0,1 0 0 0 0,-1-1 0 0 0,5 2 0 0 0,-2-3 0 0 0,4 2 0 0 0,-3-4 0 0 0,-4 3 0 0 0,-2 2 0 0 0,1 1 0 0 0,2-4 0 0 0,-2 2 0 0 0,6-4 0 0 0,4-4 0 0 0,-3-2 0 0 0,0 4 0 0 0,-1 4 0 0 0,0 0 0 0 0,-3 2 0 0 0,-1 3 0 0 0,-5-3 0 0 0,-1 2 0 0 0,-5-3 0 0 0,-2 0 0 0 0,2 3 0 0 0,3 3 0 0 0,-1 0 0 0 0,-2 2 0 0 0,2 1 0 0 0,3 2 0 0 0,-2-4 0 0 0,1-1 0 0 0,0 0 0 0 0,1 3 0 0 0,3 1 0 0 0,0 2 0 0 0,1 1 0 0 0,2 0 0 0 0,1 1 0 0 0,-1 1 0 0 0,0-1 0 0 0,1 0 0 0 0,-2 1 0 0 0,0-1 0 0 0,1 0 0 0 0,-1 0 0 0 0,5 3 0 0 0,4 1 0 0 0,0-1 0 0 0,-3 0 0 0 0,-6 5 0 0 0,2 1 0 0 0,2-1 0 0 0,-4 1 0 0 0,-4-1 0 0 0,-1-2 0 0 0,2 4 0 0 0,2 0 0 0 0,0 4 0 0 0,0 0 0 0 0,2-3 0 0 0,-1 0 0 0 0,0-2 0 0 0,1-3 0 0 0,-1 4 0 0 0,-1 5 0 0 0,2 1 0 0 0,-4 3 0 0 0,-1-2 0 0 0,-2 0 0 0 0,2-4 0 0 0,-4 2 0 0 0,1-2 0 0 0,-1-3 0 0 0,2 3 0 0 0,4-1 0 0 0,-4 0 0 0 0,1-2 0 0 0,-1 4 0 0 0,2 4 0 0 0,2-1 0 0 0,0-2 0 0 0,1-2 0 0 0,1-3 0 0 0,0 3 0 0 0,0-1 0 0 0,-5 3 0 0 0,0-1 0 0 0,2-3 0 0 0,-1-3 0 0 0,7-3 0 0 0,4 3 0 0 0,-2 1 0 0 0,1-2 0 0 0,-1-1 0 0 0,-3-3 0 0 0,-1-1 0 0 0,1-1 0 0 0,0-1 0 0 0,5 0 0 0 0,1 0 0 0 0,6-1 0 0 0,-1 1 0 0 0,-2-3 0 0 0,-2-1 0 0 0,-4 0 0 0 0,-2 1 0 0 0,-1-5 0 0 0,0-1 0 0 0,-1 2 0 0 0,-1-5 0 0 0,1 0 0 0 0,-5-1 0 0 0,-3 3 0 0 0,6 1 0 0 0,-1-2 0 0 0,0 1 0 0 0,-1 1 0 0 0,0-3 0 0 0,3 1 0 0 0,-5-2 0 0 0,-2 3 0 0 0,0 2 0 0 0,-3-3 0 0 0,7 1 0 0 0,-1-5 0 0 0,1 2 0 0 0,-1 1 0 0 0,2 2 0 0 0,1 1 0 0 0,0 2 0 0 0,-5-2 0 0 0,-1-7 0 0 0,2 1 0 0 0,0 2 0 0 0,2 3 0 0 0,2 4 0 0 0,2-4 0 0 0,0 1 0 0 0,-1-1 0 0 0,2 1 0 0 0,-2 2 0 0 0,0-4 0 0 0,2 1 0 0 0,0-5 0 0 0,-1 1 0 0 0,-6 0 0 0 0,-2 2 0 0 0,3-2 0 0 0,-1 1 0 0 0,1 2 0 0 0,-2-2 0 0 0,-1 1 0 0 0,0 3 0 0 0,2-3 0 0 0,3 0 0 0 0,2 3 0 0 0,0-1 0 0 0,0-3 0 0 0,2-1 0 0 0,-2-3 0 0 0,0-1 0 0 0,1 2 0 0 0,-4-2 0 0 0,-1 2 0 0 0,-1 4 0 0 0,0 4 0 0 0,3 3 0 0 0,-4-3 0 0 0,-2 0 0 0 0,1 1 0 0 0,3 2 0 0 0,3 2 0 0 0,-1-5 0 0 0,2-1 0 0 0,1 2 0 0 0,-1 1 0 0 0,0 3 0 0 0,7 0 0 0 0,0 2 0 0 0,0 1 0 0 0,0 0 0 0 0,-3 0 0 0 0,-2 1 0 0 0,-5 2 0 0 0,-2 1 0 0 0,1 0 0 0 0,0-1 0 0 0,-5 5 0 0 0,0 1 0 0 0,3-1 0 0 0,1 3 0 0 0,1 1 0 0 0,3-2 0 0 0,3 0 0 0 0,-2-2 0 0 0,1-2 0 0 0,-5 4 0 0 0,0 0 0 0 0,-2-2 0 0 0,1 4 0 0 0,2-1 0 0 0,-2 1 0 0 0,0-1 0 0 0,-4 3 0 0 0,-3-2 0 0 0,3 4 0 0 0,3-1 0 0 0,1-3 0 0 0,-4 2 0 0 0,1 1 0 0 0,3 5 0 0 0,0-2 0 0 0,-4 2 0 0 0,1 0 0 0 0,2-3 0 0 0,4-4 0 0 0,-3 1 0 0 0,-3-2 0 0 0,2-3 0 0 0,2-2 0 0 0,-3 2 0 0 0,-2 0 0 0 0,2-1 0 0 0,-4 3 0 0 0,2 0 0 0 0,4-1 0 0 0,-1-4 0 0 0,3-1 0 0 0,3-3 0 0 0,-1-1 0 0 0,1-1 0 0 0,1 0 0 0 0,-1-1 0 0 0,0 1 0 0 0,1-1 0 0 0,1 1 0 0 0,-1 0 0 0 0,0 0 0 0 0,1 0 0 0 0,-3 0 0 0 0,1-3 0 0 0,1-1 0 0 0,1 1 0 0 0,-4-6 0 0 0,-4-1 0 0 0,0-4 0 0 0,2 0 0 0 0,0-1 0 0 0,2-3 0 0 0,1-4 0 0 0,0-1 0 0 0,0-3 0 0 0,2-3 0 0 0,2 4 0 0 0,-5 1 0 0 0,-4 4 0 0 0,-5 2 0 0 0,-1 5 0 0 0,4 4 0 0 0,1-1 0 0 0,2 0 0 0 0,3 2 0 0 0,-2-3 0 0 0,-1 0 0 0 0,0 2 0 0 0,-5 0 0 0 0,1 1 0 0 0,2 2 0 0 0,1 2 0 0 0,3 2 0 0 0,2 1 0 0 0,-1 1 0 0 0,2 0 0 0 0,1 0 0 0 0,2 1 0 0 0,-2-1 0 0 0,0 0 0 0 0,1 0 0 0 0,-2 0 0 0 0,0 1 0 0 0,1-1 0 0 0,1 0 0 0 0,-2 0 0 0 0,1 0 0 0 0,1-1 0 0 0,-6 7 0 0 0,-2 2 0 0 0,-1 5 0 0 0,3 0 0 0 0,2-1 0 0 0,1-1 0 0 0,0-2 0 0 0,-4 4 0 0 0,0-1 0 0 0,-1 3 0 0 0,1-1 0 0 0,3-2 0 0 0,-4 2 0 0 0,-2-2 0 0 0,1-2 0 0 0,3 0 0 0 0,3-2 0 0 0,-4 3 0 0 0,-2 0 0 0 0,1-1 0 0 0,-3 2 0 0 0,0 0 0 0 0,1-3 0 0 0,1 1 0 0 0,4-2 0 0 0,4-2 0 0 0,-2 4 0 0 0,2-1 0 0 0,1-1 0 0 0,-5 4 0 0 0,-3 0 0 0 0,-1-3 0 0 0,3-2 0 0 0,0-3 0 0 0,2-2 0 0 0,1 5 0 0 0,3 1 0 0 0,-2-1 0 0 0,1-2 0 0 0,1-1 0 0 0,-2-2 0 0 0,0-1 0 0 0,1-1 0 0 0,2 0 0 0 0,-3 0 0 0 0,1 0 0 0 0,0-1 0 0 0,-1 1 0 0 0,0 0 0 0 0,1 0 0 0 0,-2-3 0 0 0,1-1 0 0 0,1-5 0 0 0,-5-2-16383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0T09:58:48.830"/>
    </inkml:context>
    <inkml:brush xml:id="br0">
      <inkml:brushProperty name="width" value="0.1" units="cm"/>
      <inkml:brushProperty name="height" value="0.1" units="cm"/>
    </inkml:brush>
  </inkml:definitions>
  <inkml:trace contextRef="#ctx0" brushRef="#br0">15009 2660 16383 0 0,'0'2'0'0'0,"5"9"0"0"0,2 13 0 0 0,5 12 0 0 0,0 6 0 0 0,-2 5 0 0 0,-3 3 0 0 0,-2 4 0 0 0,-2 1 0 0 0,4 3 0 0 0,5 2 0 0 0,11 3 0 0 0,2-9-16383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0T09:59:32.969"/>
    </inkml:context>
    <inkml:brush xml:id="br0">
      <inkml:brushProperty name="width" value="0.1" units="cm"/>
      <inkml:brushProperty name="height" value="0.1" units="cm"/>
    </inkml:brush>
  </inkml:definitions>
  <inkml:trace contextRef="#ctx0" brushRef="#br0">9111 8489 16383 0 0,'3'0'0'0'0,"3"0"0"0"0,0 3 0 0 0,0 0-16383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5:12:03.43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10732 8027 16383 0 0,'0'0'-16383'0'0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5:12:03.43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20214 3540 16383 0 0,'0'0'-16383'0'0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4/1/2021</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186264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4/1/2021</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053865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4/1/2021</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8390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4/1/2021</a:t>
            </a:fld>
            <a:endParaRPr lang="en-US"/>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298361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4/1/2021</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601748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4/1/2021</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762110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4/1/2021</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04421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4/1/2021</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936615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4/1/2021</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96761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4/1/2021</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79658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4/1/2021</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471971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4/1/2021</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175837755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it.wikipedia.org/wiki/Moschea_Sultan_Mehmet_Fatih" TargetMode="Externa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customXml" Target="../ink/ink2.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2" Type="http://schemas.openxmlformats.org/officeDocument/2006/relationships/hyperlink" Target="https://www.youtube.com/watch?v=Y3twUnT0SIk"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51.png"/><Relationship Id="rId1" Type="http://schemas.openxmlformats.org/officeDocument/2006/relationships/slideLayout" Target="../slideLayouts/slideLayout1.xml"/><Relationship Id="rId5" Type="http://schemas.openxmlformats.org/officeDocument/2006/relationships/customXml" Target="../ink/ink5.xml"/><Relationship Id="rId4" Type="http://schemas.openxmlformats.org/officeDocument/2006/relationships/image" Target="../media/image55.png"/></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hyperlink" Target="https://www.youtube.com/watch?v=jUK9EC28g5A"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commons.wikimedia.org/wiki/File:Corazon-.jpg" TargetMode="External"/><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9" name="Straight Connector 87">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89">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91">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93">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95">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97">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99">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136" name="Rectangle 101">
            <a:extLst>
              <a:ext uri="{FF2B5EF4-FFF2-40B4-BE49-F238E27FC236}">
                <a16:creationId xmlns:a16="http://schemas.microsoft.com/office/drawing/2014/main" id="{052B717E-679E-41A4-B95A-8F7DFAD3F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23">
            <a:extLst>
              <a:ext uri="{FF2B5EF4-FFF2-40B4-BE49-F238E27FC236}">
                <a16:creationId xmlns:a16="http://schemas.microsoft.com/office/drawing/2014/main" id="{0B0EB278-F8C7-43AD-BCE2-A2F4D98C4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1"/>
            <a:ext cx="7960944" cy="6859759"/>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3837993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3837993 w 6125882"/>
              <a:gd name="connsiteY4" fmla="*/ 0 h 6857998"/>
              <a:gd name="connsiteX0" fmla="*/ 3244301 w 6125882"/>
              <a:gd name="connsiteY0" fmla="*/ 0 h 6868949"/>
              <a:gd name="connsiteX1" fmla="*/ 6125882 w 6125882"/>
              <a:gd name="connsiteY1" fmla="*/ 10951 h 6868949"/>
              <a:gd name="connsiteX2" fmla="*/ 6125882 w 6125882"/>
              <a:gd name="connsiteY2" fmla="*/ 6868949 h 6868949"/>
              <a:gd name="connsiteX3" fmla="*/ 0 w 6125882"/>
              <a:gd name="connsiteY3" fmla="*/ 6856996 h 6868949"/>
              <a:gd name="connsiteX4" fmla="*/ 3244301 w 6125882"/>
              <a:gd name="connsiteY4" fmla="*/ 0 h 6868949"/>
              <a:gd name="connsiteX0" fmla="*/ 3010169 w 6125882"/>
              <a:gd name="connsiteY0" fmla="*/ 0 h 6868949"/>
              <a:gd name="connsiteX1" fmla="*/ 6125882 w 6125882"/>
              <a:gd name="connsiteY1" fmla="*/ 10951 h 6868949"/>
              <a:gd name="connsiteX2" fmla="*/ 6125882 w 6125882"/>
              <a:gd name="connsiteY2" fmla="*/ 6868949 h 6868949"/>
              <a:gd name="connsiteX3" fmla="*/ 0 w 6125882"/>
              <a:gd name="connsiteY3" fmla="*/ 6856996 h 6868949"/>
              <a:gd name="connsiteX4" fmla="*/ 3010169 w 6125882"/>
              <a:gd name="connsiteY4" fmla="*/ 0 h 6868949"/>
              <a:gd name="connsiteX0" fmla="*/ 2951635 w 6067348"/>
              <a:gd name="connsiteY0" fmla="*/ 0 h 6868949"/>
              <a:gd name="connsiteX1" fmla="*/ 6067348 w 6067348"/>
              <a:gd name="connsiteY1" fmla="*/ 10951 h 6868949"/>
              <a:gd name="connsiteX2" fmla="*/ 6067348 w 6067348"/>
              <a:gd name="connsiteY2" fmla="*/ 6868949 h 6868949"/>
              <a:gd name="connsiteX3" fmla="*/ 0 w 6067348"/>
              <a:gd name="connsiteY3" fmla="*/ 6867946 h 6868949"/>
              <a:gd name="connsiteX4" fmla="*/ 2951635 w 6067348"/>
              <a:gd name="connsiteY4" fmla="*/ 0 h 6868949"/>
              <a:gd name="connsiteX0" fmla="*/ 2762929 w 6067348"/>
              <a:gd name="connsiteY0" fmla="*/ 0 h 6859759"/>
              <a:gd name="connsiteX1" fmla="*/ 6067348 w 6067348"/>
              <a:gd name="connsiteY1" fmla="*/ 1761 h 6859759"/>
              <a:gd name="connsiteX2" fmla="*/ 6067348 w 6067348"/>
              <a:gd name="connsiteY2" fmla="*/ 6859759 h 6859759"/>
              <a:gd name="connsiteX3" fmla="*/ 0 w 6067348"/>
              <a:gd name="connsiteY3" fmla="*/ 6858756 h 6859759"/>
              <a:gd name="connsiteX4" fmla="*/ 2762929 w 6067348"/>
              <a:gd name="connsiteY4" fmla="*/ 0 h 6859759"/>
              <a:gd name="connsiteX0" fmla="*/ 2675315 w 6067348"/>
              <a:gd name="connsiteY0" fmla="*/ 0 h 6859759"/>
              <a:gd name="connsiteX1" fmla="*/ 6067348 w 6067348"/>
              <a:gd name="connsiteY1" fmla="*/ 1761 h 6859759"/>
              <a:gd name="connsiteX2" fmla="*/ 6067348 w 6067348"/>
              <a:gd name="connsiteY2" fmla="*/ 6859759 h 6859759"/>
              <a:gd name="connsiteX3" fmla="*/ 0 w 6067348"/>
              <a:gd name="connsiteY3" fmla="*/ 6858756 h 6859759"/>
              <a:gd name="connsiteX4" fmla="*/ 2675315 w 6067348"/>
              <a:gd name="connsiteY4" fmla="*/ 0 h 6859759"/>
              <a:gd name="connsiteX0" fmla="*/ 2446171 w 5838204"/>
              <a:gd name="connsiteY0" fmla="*/ 0 h 6859759"/>
              <a:gd name="connsiteX1" fmla="*/ 5838204 w 5838204"/>
              <a:gd name="connsiteY1" fmla="*/ 1761 h 6859759"/>
              <a:gd name="connsiteX2" fmla="*/ 5838204 w 5838204"/>
              <a:gd name="connsiteY2" fmla="*/ 6859759 h 6859759"/>
              <a:gd name="connsiteX3" fmla="*/ 0 w 5838204"/>
              <a:gd name="connsiteY3" fmla="*/ 6858756 h 6859759"/>
              <a:gd name="connsiteX4" fmla="*/ 2446171 w 5838204"/>
              <a:gd name="connsiteY4" fmla="*/ 0 h 6859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204" h="6859759">
                <a:moveTo>
                  <a:pt x="2446171" y="0"/>
                </a:moveTo>
                <a:lnTo>
                  <a:pt x="5838204" y="1761"/>
                </a:lnTo>
                <a:lnTo>
                  <a:pt x="5838204" y="6859759"/>
                </a:lnTo>
                <a:lnTo>
                  <a:pt x="0" y="6858756"/>
                </a:lnTo>
                <a:lnTo>
                  <a:pt x="244617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0350" y="541964"/>
            <a:ext cx="4768938" cy="3818667"/>
          </a:xfrm>
        </p:spPr>
        <p:txBody>
          <a:bodyPr vert="horz" lIns="91440" tIns="45720" rIns="91440" bIns="45720" rtlCol="0" anchor="b">
            <a:normAutofit/>
          </a:bodyPr>
          <a:lstStyle/>
          <a:p>
            <a:r>
              <a:rPr lang="en-US" sz="2600" b="1"/>
              <a:t>Sights and food from 6 different countries</a:t>
            </a:r>
          </a:p>
        </p:txBody>
      </p:sp>
      <p:cxnSp>
        <p:nvCxnSpPr>
          <p:cNvPr id="138" name="Straight Connector 105">
            <a:extLst>
              <a:ext uri="{FF2B5EF4-FFF2-40B4-BE49-F238E27FC236}">
                <a16:creationId xmlns:a16="http://schemas.microsoft.com/office/drawing/2014/main" id="{50A7A0AD-25ED-4137-AA04-A0E36CAA8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1187" y="10631"/>
            <a:ext cx="876073" cy="68580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07">
            <a:extLst>
              <a:ext uri="{FF2B5EF4-FFF2-40B4-BE49-F238E27FC236}">
                <a16:creationId xmlns:a16="http://schemas.microsoft.com/office/drawing/2014/main" id="{B186F20B-6445-4368-B022-F9EABF15AE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307961" y="640726"/>
            <a:ext cx="2884039" cy="621727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09">
            <a:extLst>
              <a:ext uri="{FF2B5EF4-FFF2-40B4-BE49-F238E27FC236}">
                <a16:creationId xmlns:a16="http://schemas.microsoft.com/office/drawing/2014/main" id="{99F97BBF-9EBF-4BEE-B39C-E6C666941D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34086" y="0"/>
            <a:ext cx="2757914" cy="142520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3" name="Picture 3" descr="Countries Country Flags · Free vector graphic on Pixabay">
            <a:extLst>
              <a:ext uri="{FF2B5EF4-FFF2-40B4-BE49-F238E27FC236}">
                <a16:creationId xmlns:a16="http://schemas.microsoft.com/office/drawing/2014/main" id="{DC12262E-DC57-47BF-B918-868CC6A7FBF2}"/>
              </a:ext>
            </a:extLst>
          </p:cNvPr>
          <p:cNvPicPr>
            <a:picLocks noChangeAspect="1"/>
          </p:cNvPicPr>
          <p:nvPr/>
        </p:nvPicPr>
        <p:blipFill>
          <a:blip r:embed="rId2"/>
          <a:stretch>
            <a:fillRect/>
          </a:stretch>
        </p:blipFill>
        <p:spPr>
          <a:xfrm>
            <a:off x="5532119" y="200223"/>
            <a:ext cx="6477000" cy="6477000"/>
          </a:xfrm>
          <a:prstGeom prst="rect">
            <a:avLst/>
          </a:prstGeom>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8" name="Straight Connector 8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8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8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9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9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90" name="Rectangle 94">
            <a:extLst>
              <a:ext uri="{FF2B5EF4-FFF2-40B4-BE49-F238E27FC236}">
                <a16:creationId xmlns:a16="http://schemas.microsoft.com/office/drawing/2014/main" id="{6E0D4398-84C2-41B8-BF30-3157F7B18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2" descr="Russia Moscow Red Square · Free photo on Pixabay">
            <a:extLst>
              <a:ext uri="{FF2B5EF4-FFF2-40B4-BE49-F238E27FC236}">
                <a16:creationId xmlns:a16="http://schemas.microsoft.com/office/drawing/2014/main" id="{A8033FB9-9B84-4280-96F1-CC5DA21ED53C}"/>
              </a:ext>
            </a:extLst>
          </p:cNvPr>
          <p:cNvPicPr>
            <a:picLocks noChangeAspect="1"/>
          </p:cNvPicPr>
          <p:nvPr/>
        </p:nvPicPr>
        <p:blipFill rotWithShape="1">
          <a:blip r:embed="rId2"/>
          <a:srcRect t="33130" r="-1" b="10578"/>
          <a:stretch/>
        </p:blipFill>
        <p:spPr>
          <a:xfrm>
            <a:off x="20" y="10"/>
            <a:ext cx="9137156" cy="6857989"/>
          </a:xfrm>
          <a:prstGeom prst="rect">
            <a:avLst/>
          </a:prstGeom>
        </p:spPr>
      </p:pic>
      <p:sp>
        <p:nvSpPr>
          <p:cNvPr id="92" name="Rectangle 23">
            <a:extLst>
              <a:ext uri="{FF2B5EF4-FFF2-40B4-BE49-F238E27FC236}">
                <a16:creationId xmlns:a16="http://schemas.microsoft.com/office/drawing/2014/main" id="{1E519840-CB5B-442F-AF8C-F848E7699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5558" y="-6724"/>
            <a:ext cx="4265457" cy="6868736"/>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2240216 w 5664007"/>
              <a:gd name="connsiteY0" fmla="*/ 0 h 6857998"/>
              <a:gd name="connsiteX1" fmla="*/ 5664007 w 5664007"/>
              <a:gd name="connsiteY1" fmla="*/ 0 h 6857998"/>
              <a:gd name="connsiteX2" fmla="*/ 5664007 w 5664007"/>
              <a:gd name="connsiteY2" fmla="*/ 6857998 h 6857998"/>
              <a:gd name="connsiteX3" fmla="*/ 0 w 5664007"/>
              <a:gd name="connsiteY3" fmla="*/ 6846045 h 6857998"/>
              <a:gd name="connsiteX4" fmla="*/ 2240216 w 5664007"/>
              <a:gd name="connsiteY4" fmla="*/ 0 h 6857998"/>
              <a:gd name="connsiteX0" fmla="*/ 2170935 w 5594726"/>
              <a:gd name="connsiteY0" fmla="*/ 0 h 6865085"/>
              <a:gd name="connsiteX1" fmla="*/ 5594726 w 5594726"/>
              <a:gd name="connsiteY1" fmla="*/ 0 h 6865085"/>
              <a:gd name="connsiteX2" fmla="*/ 5594726 w 5594726"/>
              <a:gd name="connsiteY2" fmla="*/ 6857998 h 6865085"/>
              <a:gd name="connsiteX3" fmla="*/ 0 w 5594726"/>
              <a:gd name="connsiteY3" fmla="*/ 6865085 h 6865085"/>
              <a:gd name="connsiteX4" fmla="*/ 2170935 w 5594726"/>
              <a:gd name="connsiteY4" fmla="*/ 0 h 6865085"/>
              <a:gd name="connsiteX0" fmla="*/ 1747097 w 5170888"/>
              <a:gd name="connsiteY0" fmla="*/ 0 h 6865085"/>
              <a:gd name="connsiteX1" fmla="*/ 5170888 w 5170888"/>
              <a:gd name="connsiteY1" fmla="*/ 0 h 6865085"/>
              <a:gd name="connsiteX2" fmla="*/ 5170888 w 5170888"/>
              <a:gd name="connsiteY2" fmla="*/ 6857998 h 6865085"/>
              <a:gd name="connsiteX3" fmla="*/ 0 w 5170888"/>
              <a:gd name="connsiteY3" fmla="*/ 6865085 h 6865085"/>
              <a:gd name="connsiteX4" fmla="*/ 1747097 w 5170888"/>
              <a:gd name="connsiteY4" fmla="*/ 0 h 6865085"/>
              <a:gd name="connsiteX0" fmla="*/ 1404766 w 5170888"/>
              <a:gd name="connsiteY0" fmla="*/ 0 h 6865085"/>
              <a:gd name="connsiteX1" fmla="*/ 5170888 w 5170888"/>
              <a:gd name="connsiteY1" fmla="*/ 0 h 6865085"/>
              <a:gd name="connsiteX2" fmla="*/ 5170888 w 5170888"/>
              <a:gd name="connsiteY2" fmla="*/ 6857998 h 6865085"/>
              <a:gd name="connsiteX3" fmla="*/ 0 w 5170888"/>
              <a:gd name="connsiteY3" fmla="*/ 6865085 h 6865085"/>
              <a:gd name="connsiteX4" fmla="*/ 1404766 w 5170888"/>
              <a:gd name="connsiteY4" fmla="*/ 0 h 686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0888" h="6865085">
                <a:moveTo>
                  <a:pt x="1404766" y="0"/>
                </a:moveTo>
                <a:lnTo>
                  <a:pt x="5170888" y="0"/>
                </a:lnTo>
                <a:lnTo>
                  <a:pt x="5170888" y="6857998"/>
                </a:lnTo>
                <a:lnTo>
                  <a:pt x="0" y="6865085"/>
                </a:lnTo>
                <a:lnTo>
                  <a:pt x="140476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DCF663-B115-43B2-98F4-EE3092F3D484}"/>
              </a:ext>
            </a:extLst>
          </p:cNvPr>
          <p:cNvSpPr>
            <a:spLocks noGrp="1"/>
          </p:cNvSpPr>
          <p:nvPr>
            <p:ph type="title"/>
          </p:nvPr>
        </p:nvSpPr>
        <p:spPr>
          <a:xfrm>
            <a:off x="8420213" y="957301"/>
            <a:ext cx="3153720" cy="2985247"/>
          </a:xfrm>
        </p:spPr>
        <p:txBody>
          <a:bodyPr vert="horz" lIns="91440" tIns="45720" rIns="91440" bIns="45720" rtlCol="0" anchor="b">
            <a:normAutofit/>
          </a:bodyPr>
          <a:lstStyle/>
          <a:p>
            <a:pPr algn="r"/>
            <a:r>
              <a:rPr lang="en-US" i="1" kern="1200" cap="all" baseline="0">
                <a:solidFill>
                  <a:schemeClr val="tx2"/>
                </a:solidFill>
                <a:latin typeface="+mj-lt"/>
                <a:ea typeface="+mj-ea"/>
                <a:cs typeface="+mj-cs"/>
              </a:rPr>
              <a:t>Russia</a:t>
            </a:r>
          </a:p>
        </p:txBody>
      </p:sp>
      <p:cxnSp>
        <p:nvCxnSpPr>
          <p:cNvPr id="94" name="Straight Connector 98">
            <a:extLst>
              <a:ext uri="{FF2B5EF4-FFF2-40B4-BE49-F238E27FC236}">
                <a16:creationId xmlns:a16="http://schemas.microsoft.com/office/drawing/2014/main" id="{AC7EF422-3076-48F2-A38B-7CA851778E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31959" y="0"/>
            <a:ext cx="5279056" cy="77792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100">
            <a:extLst>
              <a:ext uri="{FF2B5EF4-FFF2-40B4-BE49-F238E27FC236}">
                <a16:creationId xmlns:a16="http://schemas.microsoft.com/office/drawing/2014/main" id="{6896548C-21A4-493D-B220-64E89F1EF6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81082" y="-6724"/>
            <a:ext cx="2279175" cy="686472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367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709B5-73C7-466D-9A14-97D2B629E751}"/>
              </a:ext>
            </a:extLst>
          </p:cNvPr>
          <p:cNvSpPr>
            <a:spLocks noGrp="1"/>
          </p:cNvSpPr>
          <p:nvPr>
            <p:ph type="title"/>
          </p:nvPr>
        </p:nvSpPr>
        <p:spPr>
          <a:xfrm>
            <a:off x="907143" y="85878"/>
            <a:ext cx="10486572" cy="4436204"/>
          </a:xfrm>
        </p:spPr>
        <p:txBody>
          <a:bodyPr>
            <a:normAutofit/>
          </a:bodyPr>
          <a:lstStyle/>
          <a:p>
            <a:r>
              <a:rPr lang="en-US" sz="2800" b="1" i="0">
                <a:latin typeface="Abadi"/>
                <a:ea typeface="+mj-lt"/>
                <a:cs typeface="+mj-lt"/>
              </a:rPr>
              <a:t>Russia</a:t>
            </a:r>
            <a:r>
              <a:rPr lang="en-US" sz="2800" i="0">
                <a:latin typeface="Abadi"/>
                <a:ea typeface="+mj-lt"/>
                <a:cs typeface="+mj-lt"/>
              </a:rPr>
              <a:t> , is a transcontinental country spanning Eastern Europe and Northern Asia. It is the largest country in the world covering over 17,125,191 square </a:t>
            </a:r>
            <a:r>
              <a:rPr lang="en-US" sz="2800" i="0" err="1">
                <a:latin typeface="Abadi"/>
                <a:ea typeface="+mj-lt"/>
                <a:cs typeface="+mj-lt"/>
              </a:rPr>
              <a:t>kilometres</a:t>
            </a:r>
            <a:r>
              <a:rPr lang="en-US" sz="2800" i="0">
                <a:latin typeface="Abadi"/>
                <a:ea typeface="+mj-lt"/>
                <a:cs typeface="+mj-lt"/>
              </a:rPr>
              <a:t> , consisting of more than one-eighth of the Earth's inhabited land area, extending to eleven time zones, and has bordering sixteen sovereign nations. Russia has a population of 146.7 million and is the ninth-most populous country, as well as the most populous country in Europe. </a:t>
            </a:r>
            <a:endParaRPr lang="en-US" sz="2800" i="0">
              <a:latin typeface="Abadi"/>
            </a:endParaRPr>
          </a:p>
        </p:txBody>
      </p:sp>
      <p:sp>
        <p:nvSpPr>
          <p:cNvPr id="3" name="TextBox 2">
            <a:extLst>
              <a:ext uri="{FF2B5EF4-FFF2-40B4-BE49-F238E27FC236}">
                <a16:creationId xmlns:a16="http://schemas.microsoft.com/office/drawing/2014/main" id="{016D2A11-E832-4DE4-9AAA-48382B2BD63E}"/>
              </a:ext>
            </a:extLst>
          </p:cNvPr>
          <p:cNvSpPr txBox="1"/>
          <p:nvPr/>
        </p:nvSpPr>
        <p:spPr>
          <a:xfrm>
            <a:off x="908352" y="4930019"/>
            <a:ext cx="47086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cap="all">
                <a:solidFill>
                  <a:srgbClr val="001E2E"/>
                </a:solidFill>
                <a:latin typeface="Abadi"/>
              </a:rPr>
              <a:t>TRANSCONTINENTAL=</a:t>
            </a:r>
            <a:r>
              <a:rPr lang="en-US" cap="all" err="1">
                <a:solidFill>
                  <a:srgbClr val="001E2E"/>
                </a:solidFill>
                <a:latin typeface="Abadi"/>
              </a:rPr>
              <a:t>Διη</a:t>
            </a:r>
            <a:r>
              <a:rPr lang="en-US" cap="all">
                <a:solidFill>
                  <a:srgbClr val="001E2E"/>
                </a:solidFill>
                <a:latin typeface="Abadi"/>
              </a:rPr>
              <a:t>π</a:t>
            </a:r>
            <a:r>
              <a:rPr lang="en-US" cap="all" err="1">
                <a:solidFill>
                  <a:srgbClr val="001E2E"/>
                </a:solidFill>
                <a:latin typeface="Abadi"/>
              </a:rPr>
              <a:t>ειρωτικη</a:t>
            </a:r>
            <a:endParaRPr lang="en-US" err="1"/>
          </a:p>
        </p:txBody>
      </p:sp>
      <p:sp>
        <p:nvSpPr>
          <p:cNvPr id="4" name="TextBox 3">
            <a:extLst>
              <a:ext uri="{FF2B5EF4-FFF2-40B4-BE49-F238E27FC236}">
                <a16:creationId xmlns:a16="http://schemas.microsoft.com/office/drawing/2014/main" id="{7D2AD0C0-6858-431F-A0A7-792EBD050698}"/>
              </a:ext>
            </a:extLst>
          </p:cNvPr>
          <p:cNvSpPr txBox="1"/>
          <p:nvPr/>
        </p:nvSpPr>
        <p:spPr>
          <a:xfrm>
            <a:off x="3526971" y="486954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cap="all">
              <a:solidFill>
                <a:srgbClr val="001E2E"/>
              </a:solidFill>
              <a:latin typeface="Abadi"/>
            </a:endParaRPr>
          </a:p>
        </p:txBody>
      </p:sp>
      <p:sp>
        <p:nvSpPr>
          <p:cNvPr id="5" name="TextBox 4">
            <a:extLst>
              <a:ext uri="{FF2B5EF4-FFF2-40B4-BE49-F238E27FC236}">
                <a16:creationId xmlns:a16="http://schemas.microsoft.com/office/drawing/2014/main" id="{793B99C3-BF44-4850-98E5-9BCFD4E2AA5B}"/>
              </a:ext>
            </a:extLst>
          </p:cNvPr>
          <p:cNvSpPr txBox="1"/>
          <p:nvPr/>
        </p:nvSpPr>
        <p:spPr>
          <a:xfrm>
            <a:off x="908352" y="5238448"/>
            <a:ext cx="28762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a:t>CONSISTING=Απ</a:t>
            </a:r>
            <a:r>
              <a:rPr lang="en-US" err="1"/>
              <a:t>οτελούμενη</a:t>
            </a:r>
          </a:p>
        </p:txBody>
      </p:sp>
      <p:sp>
        <p:nvSpPr>
          <p:cNvPr id="6" name="TextBox 5">
            <a:extLst>
              <a:ext uri="{FF2B5EF4-FFF2-40B4-BE49-F238E27FC236}">
                <a16:creationId xmlns:a16="http://schemas.microsoft.com/office/drawing/2014/main" id="{BE675508-88D0-4CFF-986B-2982909E86DD}"/>
              </a:ext>
            </a:extLst>
          </p:cNvPr>
          <p:cNvSpPr txBox="1"/>
          <p:nvPr/>
        </p:nvSpPr>
        <p:spPr>
          <a:xfrm>
            <a:off x="2680305" y="560735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Επέκταση</a:t>
            </a:r>
          </a:p>
        </p:txBody>
      </p:sp>
      <p:sp>
        <p:nvSpPr>
          <p:cNvPr id="7" name="TextBox 6">
            <a:extLst>
              <a:ext uri="{FF2B5EF4-FFF2-40B4-BE49-F238E27FC236}">
                <a16:creationId xmlns:a16="http://schemas.microsoft.com/office/drawing/2014/main" id="{FECADC4D-06D6-4256-B633-F8D7E0338B92}"/>
              </a:ext>
            </a:extLst>
          </p:cNvPr>
          <p:cNvSpPr txBox="1"/>
          <p:nvPr/>
        </p:nvSpPr>
        <p:spPr>
          <a:xfrm>
            <a:off x="908353" y="560735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cap="all">
                <a:solidFill>
                  <a:srgbClr val="001E2E"/>
                </a:solidFill>
                <a:latin typeface="Abadi"/>
              </a:rPr>
              <a:t>EXTENDING=</a:t>
            </a:r>
            <a:endParaRPr lang="en-US"/>
          </a:p>
        </p:txBody>
      </p:sp>
      <p:sp>
        <p:nvSpPr>
          <p:cNvPr id="8" name="TextBox 7">
            <a:extLst>
              <a:ext uri="{FF2B5EF4-FFF2-40B4-BE49-F238E27FC236}">
                <a16:creationId xmlns:a16="http://schemas.microsoft.com/office/drawing/2014/main" id="{E6480D6A-ED6C-4A72-BD82-BFF1004775F0}"/>
              </a:ext>
            </a:extLst>
          </p:cNvPr>
          <p:cNvSpPr txBox="1"/>
          <p:nvPr/>
        </p:nvSpPr>
        <p:spPr>
          <a:xfrm>
            <a:off x="5365448" y="597625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D6045EAD-4BD3-42DA-AD66-CC26C72C4F55}"/>
              </a:ext>
            </a:extLst>
          </p:cNvPr>
          <p:cNvSpPr txBox="1"/>
          <p:nvPr/>
        </p:nvSpPr>
        <p:spPr>
          <a:xfrm>
            <a:off x="908352" y="5976257"/>
            <a:ext cx="36476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cap="all">
                <a:solidFill>
                  <a:srgbClr val="001E2E"/>
                </a:solidFill>
                <a:latin typeface="Abadi"/>
              </a:rPr>
              <a:t>Inhabited=κατοικημενοσ</a:t>
            </a:r>
          </a:p>
        </p:txBody>
      </p:sp>
    </p:spTree>
    <p:extLst>
      <p:ext uri="{BB962C8B-B14F-4D97-AF65-F5344CB8AC3E}">
        <p14:creationId xmlns:p14="http://schemas.microsoft.com/office/powerpoint/2010/main" val="1503824517"/>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42FA9DDC-BEA7-4448-A13A-84AA8829E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3">
            <a:extLst>
              <a:ext uri="{FF2B5EF4-FFF2-40B4-BE49-F238E27FC236}">
                <a16:creationId xmlns:a16="http://schemas.microsoft.com/office/drawing/2014/main" id="{9B7D3F5A-2C3A-45DE-B2EA-CCED39D42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18431"/>
            <a:ext cx="9395871" cy="6881906"/>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58016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358016 w 6132997"/>
              <a:gd name="connsiteY4" fmla="*/ 0 h 688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2997" h="6881904">
                <a:moveTo>
                  <a:pt x="1358016" y="0"/>
                </a:moveTo>
                <a:lnTo>
                  <a:pt x="6132997" y="0"/>
                </a:lnTo>
                <a:lnTo>
                  <a:pt x="6132997" y="6857998"/>
                </a:lnTo>
                <a:lnTo>
                  <a:pt x="0" y="6881904"/>
                </a:lnTo>
                <a:lnTo>
                  <a:pt x="135801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14">
            <a:extLst>
              <a:ext uri="{FF2B5EF4-FFF2-40B4-BE49-F238E27FC236}">
                <a16:creationId xmlns:a16="http://schemas.microsoft.com/office/drawing/2014/main" id="{4E0F4909-1257-4FB1-B8CA-A25F473DA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 y="0"/>
            <a:ext cx="2442048" cy="608150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6">
            <a:extLst>
              <a:ext uri="{FF2B5EF4-FFF2-40B4-BE49-F238E27FC236}">
                <a16:creationId xmlns:a16="http://schemas.microsoft.com/office/drawing/2014/main" id="{911A8E84-3846-4E65-90A3-B17F03B611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238790" y="0"/>
            <a:ext cx="3914920" cy="30740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8">
            <a:extLst>
              <a:ext uri="{FF2B5EF4-FFF2-40B4-BE49-F238E27FC236}">
                <a16:creationId xmlns:a16="http://schemas.microsoft.com/office/drawing/2014/main" id="{B4FF7F0B-BE82-47BF-ACD0-53E430723B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3548091"/>
            <a:ext cx="8652340" cy="332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6" name="Picture 6" descr="A picture containing grass, outdoor, building, flower&#10;&#10;Description automatically generated">
            <a:extLst>
              <a:ext uri="{FF2B5EF4-FFF2-40B4-BE49-F238E27FC236}">
                <a16:creationId xmlns:a16="http://schemas.microsoft.com/office/drawing/2014/main" id="{C7791E1D-3EA8-4837-B22F-10AB95328601}"/>
              </a:ext>
            </a:extLst>
          </p:cNvPr>
          <p:cNvPicPr>
            <a:picLocks noChangeAspect="1"/>
          </p:cNvPicPr>
          <p:nvPr/>
        </p:nvPicPr>
        <p:blipFill rotWithShape="1">
          <a:blip r:embed="rId2"/>
          <a:srcRect t="12860"/>
          <a:stretch/>
        </p:blipFill>
        <p:spPr>
          <a:xfrm>
            <a:off x="132460" y="8843"/>
            <a:ext cx="7502048" cy="6622704"/>
          </a:xfrm>
          <a:prstGeom prst="rect">
            <a:avLst/>
          </a:prstGeom>
        </p:spPr>
      </p:pic>
      <p:sp>
        <p:nvSpPr>
          <p:cNvPr id="7" name="TextBox 6">
            <a:extLst>
              <a:ext uri="{FF2B5EF4-FFF2-40B4-BE49-F238E27FC236}">
                <a16:creationId xmlns:a16="http://schemas.microsoft.com/office/drawing/2014/main" id="{47E7F3AB-5611-4454-9D68-A9DD52F442D0}"/>
              </a:ext>
            </a:extLst>
          </p:cNvPr>
          <p:cNvSpPr txBox="1"/>
          <p:nvPr/>
        </p:nvSpPr>
        <p:spPr>
          <a:xfrm>
            <a:off x="8473924" y="123492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202122"/>
              </a:solidFill>
              <a:latin typeface="Arial"/>
              <a:cs typeface="Arial"/>
            </a:endParaRPr>
          </a:p>
        </p:txBody>
      </p:sp>
      <p:sp>
        <p:nvSpPr>
          <p:cNvPr id="2" name="TextBox 1">
            <a:extLst>
              <a:ext uri="{FF2B5EF4-FFF2-40B4-BE49-F238E27FC236}">
                <a16:creationId xmlns:a16="http://schemas.microsoft.com/office/drawing/2014/main" id="{D1A6CB02-1652-485B-8539-7672B7C7EF0B}"/>
              </a:ext>
            </a:extLst>
          </p:cNvPr>
          <p:cNvSpPr txBox="1"/>
          <p:nvPr/>
        </p:nvSpPr>
        <p:spPr>
          <a:xfrm>
            <a:off x="8020353" y="1712685"/>
            <a:ext cx="3735009"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This house belonged to </a:t>
            </a:r>
            <a:r>
              <a:rPr lang="en-US" b="1">
                <a:solidFill>
                  <a:srgbClr val="202122"/>
                </a:solidFill>
                <a:latin typeface="Arial"/>
                <a:cs typeface="Arial"/>
              </a:rPr>
              <a:t>Alexander Garden</a:t>
            </a:r>
            <a:r>
              <a:rPr lang="en-US" sz="2400">
                <a:solidFill>
                  <a:srgbClr val="202122"/>
                </a:solidFill>
                <a:latin typeface="Arial"/>
                <a:cs typeface="Arial"/>
              </a:rPr>
              <a:t> </a:t>
            </a:r>
            <a:r>
              <a:rPr lang="en-US" sz="2400"/>
              <a:t> who lived with his family and now this huge house has become something of a museum that every weekend big and small go there and explore everything.</a:t>
            </a:r>
          </a:p>
        </p:txBody>
      </p:sp>
    </p:spTree>
    <p:extLst>
      <p:ext uri="{BB962C8B-B14F-4D97-AF65-F5344CB8AC3E}">
        <p14:creationId xmlns:p14="http://schemas.microsoft.com/office/powerpoint/2010/main" val="35073288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3" descr="A picture containing sky, outdoor, building, clouds&#10;&#10;Description automatically generated">
            <a:extLst>
              <a:ext uri="{FF2B5EF4-FFF2-40B4-BE49-F238E27FC236}">
                <a16:creationId xmlns:a16="http://schemas.microsoft.com/office/drawing/2014/main" id="{7529A00B-B04E-4E5B-9067-C2673610A528}"/>
              </a:ext>
            </a:extLst>
          </p:cNvPr>
          <p:cNvPicPr>
            <a:picLocks noChangeAspect="1"/>
          </p:cNvPicPr>
          <p:nvPr/>
        </p:nvPicPr>
        <p:blipFill rotWithShape="1">
          <a:blip r:embed="rId2"/>
          <a:srcRect r="1703" b="3"/>
          <a:stretch/>
        </p:blipFill>
        <p:spPr>
          <a:xfrm>
            <a:off x="321734" y="278803"/>
            <a:ext cx="5674894" cy="3030842"/>
          </a:xfrm>
          <a:prstGeom prst="rect">
            <a:avLst/>
          </a:prstGeom>
        </p:spPr>
      </p:pic>
      <p:pic>
        <p:nvPicPr>
          <p:cNvPr id="5" name="Picture 5">
            <a:extLst>
              <a:ext uri="{FF2B5EF4-FFF2-40B4-BE49-F238E27FC236}">
                <a16:creationId xmlns:a16="http://schemas.microsoft.com/office/drawing/2014/main" id="{E5D2B22B-ED12-4B66-A5B1-AF79BD98F117}"/>
              </a:ext>
            </a:extLst>
          </p:cNvPr>
          <p:cNvPicPr>
            <a:picLocks noChangeAspect="1"/>
          </p:cNvPicPr>
          <p:nvPr/>
        </p:nvPicPr>
        <p:blipFill rotWithShape="1">
          <a:blip r:embed="rId3"/>
          <a:srcRect l="10547" r="17152" b="-1"/>
          <a:stretch/>
        </p:blipFill>
        <p:spPr>
          <a:xfrm>
            <a:off x="321735" y="3524289"/>
            <a:ext cx="2676579" cy="2776517"/>
          </a:xfrm>
          <a:prstGeom prst="rect">
            <a:avLst/>
          </a:prstGeom>
        </p:spPr>
      </p:pic>
      <p:pic>
        <p:nvPicPr>
          <p:cNvPr id="4" name="Picture 4" descr="A picture containing outdoor, sky, building, place of worship&#10;&#10;Description automatically generated">
            <a:extLst>
              <a:ext uri="{FF2B5EF4-FFF2-40B4-BE49-F238E27FC236}">
                <a16:creationId xmlns:a16="http://schemas.microsoft.com/office/drawing/2014/main" id="{84028BC0-1AC8-470B-ADB4-A970D69C0A5E}"/>
              </a:ext>
            </a:extLst>
          </p:cNvPr>
          <p:cNvPicPr>
            <a:picLocks noChangeAspect="1"/>
          </p:cNvPicPr>
          <p:nvPr/>
        </p:nvPicPr>
        <p:blipFill rotWithShape="1">
          <a:blip r:embed="rId4"/>
          <a:srcRect l="19415" r="4213" b="5"/>
          <a:stretch/>
        </p:blipFill>
        <p:spPr>
          <a:xfrm>
            <a:off x="3159553" y="3514855"/>
            <a:ext cx="2837076" cy="2785951"/>
          </a:xfrm>
          <a:prstGeom prst="rect">
            <a:avLst/>
          </a:prstGeom>
        </p:spPr>
      </p:pic>
      <p:pic>
        <p:nvPicPr>
          <p:cNvPr id="6" name="Picture 6">
            <a:extLst>
              <a:ext uri="{FF2B5EF4-FFF2-40B4-BE49-F238E27FC236}">
                <a16:creationId xmlns:a16="http://schemas.microsoft.com/office/drawing/2014/main" id="{482DEB82-AB45-4935-8C3F-AB934F037DB1}"/>
              </a:ext>
            </a:extLst>
          </p:cNvPr>
          <p:cNvPicPr>
            <a:picLocks noChangeAspect="1"/>
          </p:cNvPicPr>
          <p:nvPr/>
        </p:nvPicPr>
        <p:blipFill rotWithShape="1">
          <a:blip r:embed="rId5"/>
          <a:srcRect l="25643" r="3172" b="-1"/>
          <a:stretch/>
        </p:blipFill>
        <p:spPr>
          <a:xfrm>
            <a:off x="6195373" y="321733"/>
            <a:ext cx="5674892" cy="5979074"/>
          </a:xfrm>
          <a:prstGeom prst="rect">
            <a:avLst/>
          </a:prstGeom>
        </p:spPr>
      </p:pic>
    </p:spTree>
    <p:extLst>
      <p:ext uri="{BB962C8B-B14F-4D97-AF65-F5344CB8AC3E}">
        <p14:creationId xmlns:p14="http://schemas.microsoft.com/office/powerpoint/2010/main" val="37646619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BF7C21-A855-4130-94D3-029923EAF44C}"/>
              </a:ext>
            </a:extLst>
          </p:cNvPr>
          <p:cNvSpPr txBox="1"/>
          <p:nvPr/>
        </p:nvSpPr>
        <p:spPr>
          <a:xfrm>
            <a:off x="1464734" y="3049208"/>
            <a:ext cx="897224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t>https://www.youtube.com/watch?v=KVKZPxESTrs</a:t>
            </a:r>
          </a:p>
        </p:txBody>
      </p:sp>
      <p:sp>
        <p:nvSpPr>
          <p:cNvPr id="3" name="TextBox 2">
            <a:extLst>
              <a:ext uri="{FF2B5EF4-FFF2-40B4-BE49-F238E27FC236}">
                <a16:creationId xmlns:a16="http://schemas.microsoft.com/office/drawing/2014/main" id="{A2F0639B-658E-48A3-84C5-17A31B496510}"/>
              </a:ext>
            </a:extLst>
          </p:cNvPr>
          <p:cNvSpPr txBox="1"/>
          <p:nvPr/>
        </p:nvSpPr>
        <p:spPr>
          <a:xfrm>
            <a:off x="2172305" y="286173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7519866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367E9-ACAD-40CE-98CB-D536EB710082}"/>
              </a:ext>
            </a:extLst>
          </p:cNvPr>
          <p:cNvSpPr>
            <a:spLocks noGrp="1"/>
          </p:cNvSpPr>
          <p:nvPr>
            <p:ph type="title"/>
          </p:nvPr>
        </p:nvSpPr>
        <p:spPr>
          <a:xfrm>
            <a:off x="3049192" y="-76386"/>
            <a:ext cx="9906000" cy="1382156"/>
          </a:xfrm>
        </p:spPr>
        <p:txBody>
          <a:bodyPr/>
          <a:lstStyle/>
          <a:p>
            <a:r>
              <a:rPr lang="en-US"/>
              <a:t>Food from </a:t>
            </a:r>
            <a:r>
              <a:rPr lang="en-US" err="1"/>
              <a:t>russia</a:t>
            </a:r>
          </a:p>
        </p:txBody>
      </p:sp>
      <p:pic>
        <p:nvPicPr>
          <p:cNvPr id="4" name="Picture 4">
            <a:extLst>
              <a:ext uri="{FF2B5EF4-FFF2-40B4-BE49-F238E27FC236}">
                <a16:creationId xmlns:a16="http://schemas.microsoft.com/office/drawing/2014/main" id="{44C77EC0-9D64-4DD3-A738-C6120CA940AB}"/>
              </a:ext>
            </a:extLst>
          </p:cNvPr>
          <p:cNvPicPr>
            <a:picLocks noGrp="1" noChangeAspect="1"/>
          </p:cNvPicPr>
          <p:nvPr>
            <p:ph idx="1"/>
          </p:nvPr>
        </p:nvPicPr>
        <p:blipFill>
          <a:blip r:embed="rId2"/>
          <a:stretch>
            <a:fillRect/>
          </a:stretch>
        </p:blipFill>
        <p:spPr>
          <a:xfrm>
            <a:off x="186665" y="1167084"/>
            <a:ext cx="5602313" cy="5166357"/>
          </a:xfrm>
        </p:spPr>
      </p:pic>
      <p:sp>
        <p:nvSpPr>
          <p:cNvPr id="5" name="TextBox 4">
            <a:extLst>
              <a:ext uri="{FF2B5EF4-FFF2-40B4-BE49-F238E27FC236}">
                <a16:creationId xmlns:a16="http://schemas.microsoft.com/office/drawing/2014/main" id="{36D41CA1-3988-4AF5-8915-C9DD57866F33}"/>
              </a:ext>
            </a:extLst>
          </p:cNvPr>
          <p:cNvSpPr txBox="1"/>
          <p:nvPr/>
        </p:nvSpPr>
        <p:spPr>
          <a:xfrm>
            <a:off x="5982305" y="2898019"/>
            <a:ext cx="551905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This food is called </a:t>
            </a:r>
            <a:r>
              <a:rPr lang="en-US" sz="2800" err="1"/>
              <a:t>pilimenia</a:t>
            </a:r>
            <a:r>
              <a:rPr lang="en-US" sz="2800"/>
              <a:t> and in my opinion it is the most delicious food there is. It is made from the outside with dough and has a piece of meat inside.</a:t>
            </a:r>
          </a:p>
        </p:txBody>
      </p:sp>
    </p:spTree>
    <p:extLst>
      <p:ext uri="{BB962C8B-B14F-4D97-AF65-F5344CB8AC3E}">
        <p14:creationId xmlns:p14="http://schemas.microsoft.com/office/powerpoint/2010/main" val="11553462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food, indoor, snack food, close&#10;&#10;Description automatically generated">
            <a:extLst>
              <a:ext uri="{FF2B5EF4-FFF2-40B4-BE49-F238E27FC236}">
                <a16:creationId xmlns:a16="http://schemas.microsoft.com/office/drawing/2014/main" id="{D4D21F89-6F1E-4E39-ACA6-869EFA1B372C}"/>
              </a:ext>
            </a:extLst>
          </p:cNvPr>
          <p:cNvPicPr>
            <a:picLocks noChangeAspect="1"/>
          </p:cNvPicPr>
          <p:nvPr/>
        </p:nvPicPr>
        <p:blipFill>
          <a:blip r:embed="rId2"/>
          <a:stretch>
            <a:fillRect/>
          </a:stretch>
        </p:blipFill>
        <p:spPr>
          <a:xfrm>
            <a:off x="176592" y="220057"/>
            <a:ext cx="5742818" cy="6569077"/>
          </a:xfrm>
          <a:prstGeom prst="rect">
            <a:avLst/>
          </a:prstGeom>
        </p:spPr>
      </p:pic>
      <p:sp>
        <p:nvSpPr>
          <p:cNvPr id="3" name="TextBox 2">
            <a:extLst>
              <a:ext uri="{FF2B5EF4-FFF2-40B4-BE49-F238E27FC236}">
                <a16:creationId xmlns:a16="http://schemas.microsoft.com/office/drawing/2014/main" id="{238C7A76-376C-492A-A92E-64F768CF09CA}"/>
              </a:ext>
            </a:extLst>
          </p:cNvPr>
          <p:cNvSpPr txBox="1"/>
          <p:nvPr/>
        </p:nvSpPr>
        <p:spPr>
          <a:xfrm>
            <a:off x="6913638" y="2523068"/>
            <a:ext cx="336005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It's crepes that have fish eggs in them, it may seem disgusting to you, but believe me it's not.</a:t>
            </a:r>
          </a:p>
        </p:txBody>
      </p:sp>
    </p:spTree>
    <p:extLst>
      <p:ext uri="{BB962C8B-B14F-4D97-AF65-F5344CB8AC3E}">
        <p14:creationId xmlns:p14="http://schemas.microsoft.com/office/powerpoint/2010/main" val="856693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49D7BAC-9851-4C61-865B-B332711F2911}"/>
              </a:ext>
            </a:extLst>
          </p:cNvPr>
          <p:cNvPicPr>
            <a:picLocks noChangeAspect="1"/>
          </p:cNvPicPr>
          <p:nvPr/>
        </p:nvPicPr>
        <p:blipFill>
          <a:blip r:embed="rId2"/>
          <a:stretch>
            <a:fillRect/>
          </a:stretch>
        </p:blipFill>
        <p:spPr>
          <a:xfrm>
            <a:off x="412449" y="223159"/>
            <a:ext cx="5271103" cy="6411683"/>
          </a:xfrm>
          <a:prstGeom prst="rect">
            <a:avLst/>
          </a:prstGeom>
        </p:spPr>
      </p:pic>
      <p:sp>
        <p:nvSpPr>
          <p:cNvPr id="4" name="TextBox 3">
            <a:extLst>
              <a:ext uri="{FF2B5EF4-FFF2-40B4-BE49-F238E27FC236}">
                <a16:creationId xmlns:a16="http://schemas.microsoft.com/office/drawing/2014/main" id="{1DB5F0A4-43B5-4D45-B867-4BA7D9A06F2D}"/>
              </a:ext>
            </a:extLst>
          </p:cNvPr>
          <p:cNvSpPr txBox="1"/>
          <p:nvPr/>
        </p:nvSpPr>
        <p:spPr>
          <a:xfrm>
            <a:off x="5292876" y="1736877"/>
            <a:ext cx="37108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Cardo"/>
            </a:endParaRPr>
          </a:p>
        </p:txBody>
      </p:sp>
      <p:sp>
        <p:nvSpPr>
          <p:cNvPr id="5" name="TextBox 4">
            <a:extLst>
              <a:ext uri="{FF2B5EF4-FFF2-40B4-BE49-F238E27FC236}">
                <a16:creationId xmlns:a16="http://schemas.microsoft.com/office/drawing/2014/main" id="{0F716BB2-CCB8-4AEC-968A-3D5C2DAE3388}"/>
              </a:ext>
            </a:extLst>
          </p:cNvPr>
          <p:cNvSpPr txBox="1"/>
          <p:nvPr/>
        </p:nvSpPr>
        <p:spPr>
          <a:xfrm>
            <a:off x="6097209" y="1845733"/>
            <a:ext cx="5011057"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ardo"/>
              </a:rPr>
              <a:t>Borsch is the famous soup in many Russian families, as well as many Eastern and Central European countries. Its recipes vary greatly and I do it quite differently from many </a:t>
            </a:r>
            <a:r>
              <a:rPr lang="en-US" sz="2400" b="1" dirty="0">
                <a:ea typeface="+mn-lt"/>
                <a:cs typeface="+mn-lt"/>
              </a:rPr>
              <a:t>but beetroot and white cabbage are always there. Beetroot  – that is what gives Borsch its trademark red </a:t>
            </a:r>
            <a:r>
              <a:rPr lang="en-US" sz="2400" b="1" dirty="0" err="1">
                <a:ea typeface="+mn-lt"/>
                <a:cs typeface="+mn-lt"/>
              </a:rPr>
              <a:t>colour</a:t>
            </a:r>
            <a:r>
              <a:rPr lang="en-US" sz="2400" b="1" dirty="0">
                <a:ea typeface="+mn-lt"/>
                <a:cs typeface="+mn-lt"/>
              </a:rPr>
              <a:t>.</a:t>
            </a:r>
            <a:endParaRPr lang="en-US" sz="2400" b="1" dirty="0"/>
          </a:p>
        </p:txBody>
      </p:sp>
    </p:spTree>
    <p:extLst>
      <p:ext uri="{BB962C8B-B14F-4D97-AF65-F5344CB8AC3E}">
        <p14:creationId xmlns:p14="http://schemas.microsoft.com/office/powerpoint/2010/main" val="23702043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food, slice, piece, cut&#10;&#10;Description automatically generated">
            <a:extLst>
              <a:ext uri="{FF2B5EF4-FFF2-40B4-BE49-F238E27FC236}">
                <a16:creationId xmlns:a16="http://schemas.microsoft.com/office/drawing/2014/main" id="{4B304E64-25CE-4A81-BB8F-42E8B07B28D2}"/>
              </a:ext>
            </a:extLst>
          </p:cNvPr>
          <p:cNvPicPr>
            <a:picLocks noChangeAspect="1"/>
          </p:cNvPicPr>
          <p:nvPr/>
        </p:nvPicPr>
        <p:blipFill>
          <a:blip r:embed="rId2"/>
          <a:stretch>
            <a:fillRect/>
          </a:stretch>
        </p:blipFill>
        <p:spPr>
          <a:xfrm>
            <a:off x="394305" y="636926"/>
            <a:ext cx="5531151" cy="5584147"/>
          </a:xfrm>
          <a:prstGeom prst="rect">
            <a:avLst/>
          </a:prstGeom>
        </p:spPr>
      </p:pic>
      <p:sp>
        <p:nvSpPr>
          <p:cNvPr id="3" name="TextBox 2">
            <a:extLst>
              <a:ext uri="{FF2B5EF4-FFF2-40B4-BE49-F238E27FC236}">
                <a16:creationId xmlns:a16="http://schemas.microsoft.com/office/drawing/2014/main" id="{E7D8CBF4-B0A6-467A-83BA-930AC9FA4AAB}"/>
              </a:ext>
            </a:extLst>
          </p:cNvPr>
          <p:cNvSpPr txBox="1"/>
          <p:nvPr/>
        </p:nvSpPr>
        <p:spPr>
          <a:xfrm>
            <a:off x="6169782" y="1640115"/>
            <a:ext cx="593029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The cake was created in the 19th century in the Russian Empire by a young chef who sought to impress Empress Elizabeth </a:t>
            </a:r>
            <a:r>
              <a:rPr lang="en-US" sz="2000" dirty="0" err="1"/>
              <a:t>Alexeievna</a:t>
            </a:r>
            <a:r>
              <a:rPr lang="en-US" sz="2000" dirty="0"/>
              <a:t>, wife of Alexander I. Empress Elizabeth couldn’t stand honey, and any dish made with it drove her mad. One day, however, a young new confectioner in the Imperial kitchen didn’t know the Empress' dislike, and he baked a new cake with honey and thick sour cream. Surprisingly, and unaware of the honey content, Empress Elizabeth immediately fell in love with it.</a:t>
            </a:r>
          </a:p>
        </p:txBody>
      </p:sp>
      <p:sp>
        <p:nvSpPr>
          <p:cNvPr id="4" name="TextBox 3">
            <a:extLst>
              <a:ext uri="{FF2B5EF4-FFF2-40B4-BE49-F238E27FC236}">
                <a16:creationId xmlns:a16="http://schemas.microsoft.com/office/drawing/2014/main" id="{16C76282-2D8B-4792-855F-6A718E9C81B5}"/>
              </a:ext>
            </a:extLst>
          </p:cNvPr>
          <p:cNvSpPr txBox="1"/>
          <p:nvPr/>
        </p:nvSpPr>
        <p:spPr>
          <a:xfrm>
            <a:off x="6617305" y="110067"/>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err="1">
                <a:latin typeface="Arial"/>
                <a:cs typeface="Arial"/>
              </a:rPr>
              <a:t>Medovik</a:t>
            </a:r>
            <a:endParaRPr lang="en-US" sz="2800" dirty="0" err="1"/>
          </a:p>
        </p:txBody>
      </p:sp>
    </p:spTree>
    <p:extLst>
      <p:ext uri="{BB962C8B-B14F-4D97-AF65-F5344CB8AC3E}">
        <p14:creationId xmlns:p14="http://schemas.microsoft.com/office/powerpoint/2010/main" val="4183926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85" name="Rectangle 84">
            <a:extLst>
              <a:ext uri="{FF2B5EF4-FFF2-40B4-BE49-F238E27FC236}">
                <a16:creationId xmlns:a16="http://schemas.microsoft.com/office/drawing/2014/main" id="{A221245A-B93D-45A8-B0FA-EC2AEE26E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9" descr="A picture containing grass, building, outdoor, mountain&#10;&#10;Description automatically generated">
            <a:extLst>
              <a:ext uri="{FF2B5EF4-FFF2-40B4-BE49-F238E27FC236}">
                <a16:creationId xmlns:a16="http://schemas.microsoft.com/office/drawing/2014/main" id="{814B1A1B-96D1-4254-B8F9-8AC13FF55D0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8195" b="2300"/>
          <a:stretch/>
        </p:blipFill>
        <p:spPr>
          <a:xfrm>
            <a:off x="20" y="10"/>
            <a:ext cx="12191980" cy="6857990"/>
          </a:xfrm>
          <a:prstGeom prst="rect">
            <a:avLst/>
          </a:prstGeom>
        </p:spPr>
      </p:pic>
      <p:sp>
        <p:nvSpPr>
          <p:cNvPr id="87" name="Rectangle 86">
            <a:extLst>
              <a:ext uri="{FF2B5EF4-FFF2-40B4-BE49-F238E27FC236}">
                <a16:creationId xmlns:a16="http://schemas.microsoft.com/office/drawing/2014/main" id="{A60A95D1-194E-4E4E-8C67-30F91F8E7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0"/>
            <a:ext cx="8521995" cy="6858000"/>
          </a:xfrm>
          <a:prstGeom prst="rect">
            <a:avLst/>
          </a:prstGeom>
          <a:gradFill>
            <a:gsLst>
              <a:gs pos="58000">
                <a:srgbClr val="000000">
                  <a:alpha val="30000"/>
                </a:srgbClr>
              </a:gs>
              <a:gs pos="33000">
                <a:srgbClr val="000000">
                  <a:alpha val="20000"/>
                </a:srgbClr>
              </a:gs>
              <a:gs pos="0">
                <a:srgbClr val="000000">
                  <a:alpha val="0"/>
                </a:srgbClr>
              </a:gs>
              <a:gs pos="100000">
                <a:srgbClr val="000000">
                  <a:alpha val="3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81BF9A8-80E9-4BD4-A4A5-40628B8265E9}"/>
              </a:ext>
            </a:extLst>
          </p:cNvPr>
          <p:cNvSpPr>
            <a:spLocks noGrp="1"/>
          </p:cNvSpPr>
          <p:nvPr>
            <p:ph type="ctrTitle" idx="4294967295"/>
          </p:nvPr>
        </p:nvSpPr>
        <p:spPr>
          <a:xfrm>
            <a:off x="1104900" y="871538"/>
            <a:ext cx="6515100" cy="3202921"/>
          </a:xfrm>
        </p:spPr>
        <p:txBody>
          <a:bodyPr vert="horz" lIns="91440" tIns="45720" rIns="91440" bIns="45720" rtlCol="0" anchor="b">
            <a:normAutofit/>
          </a:bodyPr>
          <a:lstStyle/>
          <a:p>
            <a:r>
              <a:rPr lang="en-US" sz="6600" i="1" kern="1200" cap="all" baseline="0" dirty="0" err="1">
                <a:solidFill>
                  <a:srgbClr val="FFFFFF"/>
                </a:solidFill>
                <a:latin typeface="+mj-lt"/>
                <a:ea typeface="+mj-ea"/>
                <a:cs typeface="+mj-cs"/>
              </a:rPr>
              <a:t>aLBANIA</a:t>
            </a:r>
          </a:p>
        </p:txBody>
      </p:sp>
      <p:cxnSp>
        <p:nvCxnSpPr>
          <p:cNvPr id="89" name="Straight Connector 88">
            <a:extLst>
              <a:ext uri="{FF2B5EF4-FFF2-40B4-BE49-F238E27FC236}">
                <a16:creationId xmlns:a16="http://schemas.microsoft.com/office/drawing/2014/main" id="{64C0A835-9AC9-4D0F-A529-BE4789E126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339206" y="3065930"/>
            <a:ext cx="2852793" cy="379776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CF67ECC-797A-4CA0-87E3-3604664986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0172700" y="0"/>
            <a:ext cx="1358310"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A44E65A-05DA-4486-B83D-0B02A3E5C38E}"/>
              </a:ext>
            </a:extLst>
          </p:cNvPr>
          <p:cNvSpPr txBox="1"/>
          <p:nvPr/>
        </p:nvSpPr>
        <p:spPr>
          <a:xfrm>
            <a:off x="10093349" y="6657945"/>
            <a:ext cx="2098651" cy="200055"/>
          </a:xfrm>
          <a:prstGeom prst="rect">
            <a:avLst/>
          </a:prstGeom>
          <a:solidFill>
            <a:srgbClr val="000000"/>
          </a:solidFill>
        </p:spPr>
        <p:txBody>
          <a:bodyPr wrap="none">
            <a:spAutoFit/>
          </a:bodyPr>
          <a:lstStyle/>
          <a:p>
            <a:pPr algn="r">
              <a:spcAft>
                <a:spcPts val="600"/>
              </a:spcAft>
            </a:pPr>
            <a:r>
              <a:rPr lang="en-US" sz="700" dirty="0">
                <a:solidFill>
                  <a:srgbClr val="FFFFFF"/>
                </a:solidFill>
                <a:hlinkClick r:id="rId3">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a:extLst>
                    <a:ext uri="{A12FA001-AC4F-418D-AE19-62706E023703}">
                      <ahyp:hlinkClr xmlns:ahyp="http://schemas.microsoft.com/office/drawing/2018/hyperlinkcolor" val="tx"/>
                    </a:ext>
                  </a:extLst>
                </a:hlinkClick>
              </a:rPr>
              <a:t>CC BY-SA</a:t>
            </a:r>
            <a:r>
              <a:rPr lang="en-US" sz="700" dirty="0">
                <a:solidFill>
                  <a:srgbClr val="FFFFFF"/>
                </a:solidFill>
              </a:rPr>
              <a:t>.</a:t>
            </a:r>
          </a:p>
        </p:txBody>
      </p:sp>
      <mc:AlternateContent xmlns:mc="http://schemas.openxmlformats.org/markup-compatibility/2006" xmlns:p14="http://schemas.microsoft.com/office/powerpoint/2010/main">
        <mc:Choice Requires="p14">
          <p:contentPart p14:bwMode="auto" r:id="rId5">
            <p14:nvContentPartPr>
              <p14:cNvPr id="58" name="Ink 57">
                <a:extLst>
                  <a:ext uri="{FF2B5EF4-FFF2-40B4-BE49-F238E27FC236}">
                    <a16:creationId xmlns:a16="http://schemas.microsoft.com/office/drawing/2014/main" id="{EF6F586D-628C-43A4-8E46-97D6AC20DCA0}"/>
                  </a:ext>
                </a:extLst>
              </p14:cNvPr>
              <p14:cNvContentPartPr/>
              <p14:nvPr/>
            </p14:nvContentPartPr>
            <p14:xfrm>
              <a:off x="9385868" y="1493639"/>
              <a:ext cx="47625" cy="200025"/>
            </p14:xfrm>
          </p:contentPart>
        </mc:Choice>
        <mc:Fallback xmlns="">
          <p:pic>
            <p:nvPicPr>
              <p:cNvPr id="58" name="Ink 57">
                <a:extLst>
                  <a:ext uri="{FF2B5EF4-FFF2-40B4-BE49-F238E27FC236}">
                    <a16:creationId xmlns:a16="http://schemas.microsoft.com/office/drawing/2014/main" id="{EF6F586D-628C-43A4-8E46-97D6AC20DCA0}"/>
                  </a:ext>
                </a:extLst>
              </p:cNvPr>
              <p:cNvPicPr/>
              <p:nvPr/>
            </p:nvPicPr>
            <p:blipFill>
              <a:blip r:embed="rId6"/>
              <a:stretch>
                <a:fillRect/>
              </a:stretch>
            </p:blipFill>
            <p:spPr>
              <a:xfrm>
                <a:off x="9367409" y="1475683"/>
                <a:ext cx="84174" cy="235577"/>
              </a:xfrm>
              <a:prstGeom prst="rect">
                <a:avLst/>
              </a:prstGeom>
            </p:spPr>
          </p:pic>
        </mc:Fallback>
      </mc:AlternateContent>
    </p:spTree>
    <p:extLst>
      <p:ext uri="{BB962C8B-B14F-4D97-AF65-F5344CB8AC3E}">
        <p14:creationId xmlns:p14="http://schemas.microsoft.com/office/powerpoint/2010/main" val="3582246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6FC755-96AE-4B5F-893B-6BED7F0BCDDE}"/>
              </a:ext>
            </a:extLst>
          </p:cNvPr>
          <p:cNvSpPr txBox="1"/>
          <p:nvPr/>
        </p:nvSpPr>
        <p:spPr>
          <a:xfrm>
            <a:off x="3472543" y="2656115"/>
            <a:ext cx="5948437"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800">
                <a:latin typeface="Walbaum Text"/>
              </a:rPr>
              <a:t>Austria</a:t>
            </a:r>
          </a:p>
        </p:txBody>
      </p:sp>
    </p:spTree>
    <p:extLst>
      <p:ext uri="{BB962C8B-B14F-4D97-AF65-F5344CB8AC3E}">
        <p14:creationId xmlns:p14="http://schemas.microsoft.com/office/powerpoint/2010/main" val="14662426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298EC2-D6F0-4B8D-90F9-08B89E94EB97}"/>
              </a:ext>
            </a:extLst>
          </p:cNvPr>
          <p:cNvSpPr>
            <a:spLocks noGrp="1"/>
          </p:cNvSpPr>
          <p:nvPr>
            <p:ph type="title"/>
          </p:nvPr>
        </p:nvSpPr>
        <p:spPr>
          <a:xfrm>
            <a:off x="17576880" y="2921358"/>
            <a:ext cx="5988676" cy="137199"/>
          </a:xfrm>
        </p:spPr>
        <p:txBody>
          <a:bodyPr>
            <a:normAutofit fontScale="90000"/>
          </a:bodyPr>
          <a:lstStyle/>
          <a:p>
            <a:endParaRPr lang="el-GR"/>
          </a:p>
        </p:txBody>
      </p:sp>
      <p:sp>
        <p:nvSpPr>
          <p:cNvPr id="3" name="Θέση περιεχομένου 2">
            <a:extLst>
              <a:ext uri="{FF2B5EF4-FFF2-40B4-BE49-F238E27FC236}">
                <a16:creationId xmlns:a16="http://schemas.microsoft.com/office/drawing/2014/main" id="{4D417B11-37F5-4B72-987E-38614E08224C}"/>
              </a:ext>
            </a:extLst>
          </p:cNvPr>
          <p:cNvSpPr>
            <a:spLocks noGrp="1"/>
          </p:cNvSpPr>
          <p:nvPr>
            <p:ph idx="1"/>
          </p:nvPr>
        </p:nvSpPr>
        <p:spPr>
          <a:xfrm>
            <a:off x="1086556" y="668999"/>
            <a:ext cx="10018888" cy="5618979"/>
          </a:xfrm>
        </p:spPr>
        <p:txBody>
          <a:bodyPr vert="horz" lIns="91440" tIns="45720" rIns="91440" bIns="45720" rtlCol="0" anchor="t">
            <a:normAutofit/>
          </a:bodyPr>
          <a:lstStyle/>
          <a:p>
            <a:r>
              <a:rPr lang="el-GR" b="1" dirty="0" err="1">
                <a:ea typeface="+mn-lt"/>
                <a:cs typeface="+mn-lt"/>
              </a:rPr>
              <a:t>Albania</a:t>
            </a:r>
            <a:r>
              <a:rPr lang="el-GR" b="1" dirty="0">
                <a:ea typeface="+mn-lt"/>
                <a:cs typeface="+mn-lt"/>
              </a:rPr>
              <a:t> </a:t>
            </a:r>
            <a:r>
              <a:rPr lang="el-GR" b="1" dirty="0" err="1">
                <a:ea typeface="+mn-lt"/>
                <a:cs typeface="+mn-lt"/>
              </a:rPr>
              <a:t>or</a:t>
            </a:r>
            <a:r>
              <a:rPr lang="el-GR" b="1" dirty="0">
                <a:ea typeface="+mn-lt"/>
                <a:cs typeface="+mn-lt"/>
              </a:rPr>
              <a:t> </a:t>
            </a:r>
            <a:r>
              <a:rPr lang="sq" i="1" dirty="0">
                <a:ea typeface="+mn-lt"/>
                <a:cs typeface="+mn-lt"/>
              </a:rPr>
              <a:t>Shqipëri, </a:t>
            </a:r>
            <a:r>
              <a:rPr lang="sq" b="1" i="1" dirty="0">
                <a:ea typeface="+mn-lt"/>
                <a:cs typeface="+mn-lt"/>
              </a:rPr>
              <a:t> </a:t>
            </a:r>
            <a:r>
              <a:rPr lang="sq" dirty="0" err="1">
                <a:ea typeface="+mn-lt"/>
                <a:cs typeface="+mn-lt"/>
              </a:rPr>
              <a:t>officially</a:t>
            </a:r>
            <a:r>
              <a:rPr lang="sq" dirty="0">
                <a:ea typeface="+mn-lt"/>
                <a:cs typeface="+mn-lt"/>
              </a:rPr>
              <a:t> the </a:t>
            </a:r>
            <a:r>
              <a:rPr lang="sq" b="1" dirty="0" err="1">
                <a:ea typeface="+mn-lt"/>
                <a:cs typeface="+mn-lt"/>
              </a:rPr>
              <a:t>Republic</a:t>
            </a:r>
            <a:r>
              <a:rPr lang="sq" b="1" dirty="0">
                <a:ea typeface="+mn-lt"/>
                <a:cs typeface="+mn-lt"/>
              </a:rPr>
              <a:t> </a:t>
            </a:r>
            <a:r>
              <a:rPr lang="sq" b="1" dirty="0" err="1">
                <a:ea typeface="+mn-lt"/>
                <a:cs typeface="+mn-lt"/>
              </a:rPr>
              <a:t>of</a:t>
            </a:r>
            <a:r>
              <a:rPr lang="sq" b="1" dirty="0">
                <a:ea typeface="+mn-lt"/>
                <a:cs typeface="+mn-lt"/>
              </a:rPr>
              <a:t> </a:t>
            </a:r>
            <a:r>
              <a:rPr lang="sq" b="1" dirty="0" err="1">
                <a:ea typeface="+mn-lt"/>
                <a:cs typeface="+mn-lt"/>
              </a:rPr>
              <a:t>Albania</a:t>
            </a:r>
            <a:r>
              <a:rPr lang="sq" b="1" dirty="0">
                <a:ea typeface="+mn-lt"/>
                <a:cs typeface="+mn-lt"/>
              </a:rPr>
              <a:t> </a:t>
            </a:r>
            <a:r>
              <a:rPr lang="sq" dirty="0" err="1">
                <a:ea typeface="+mn-lt"/>
                <a:cs typeface="+mn-lt"/>
              </a:rPr>
              <a:t>is</a:t>
            </a:r>
            <a:r>
              <a:rPr lang="sq" dirty="0">
                <a:ea typeface="+mn-lt"/>
                <a:cs typeface="+mn-lt"/>
              </a:rPr>
              <a:t> a </a:t>
            </a:r>
            <a:r>
              <a:rPr lang="sq" dirty="0" err="1">
                <a:ea typeface="+mn-lt"/>
                <a:cs typeface="+mn-lt"/>
              </a:rPr>
              <a:t>country</a:t>
            </a:r>
            <a:r>
              <a:rPr lang="sq" dirty="0">
                <a:ea typeface="+mn-lt"/>
                <a:cs typeface="+mn-lt"/>
              </a:rPr>
              <a:t> in </a:t>
            </a:r>
            <a:r>
              <a:rPr lang="sq" dirty="0" err="1">
                <a:ea typeface="+mn-lt"/>
                <a:cs typeface="+mn-lt"/>
              </a:rPr>
              <a:t>Southeastern</a:t>
            </a:r>
            <a:r>
              <a:rPr lang="sq" dirty="0">
                <a:ea typeface="+mn-lt"/>
                <a:cs typeface="+mn-lt"/>
              </a:rPr>
              <a:t> </a:t>
            </a:r>
            <a:r>
              <a:rPr lang="sq" dirty="0" err="1">
                <a:ea typeface="+mn-lt"/>
                <a:cs typeface="+mn-lt"/>
              </a:rPr>
              <a:t>Europe.It</a:t>
            </a:r>
            <a:r>
              <a:rPr lang="sq" dirty="0">
                <a:ea typeface="+mn-lt"/>
                <a:cs typeface="+mn-lt"/>
              </a:rPr>
              <a:t> </a:t>
            </a:r>
            <a:r>
              <a:rPr lang="sq" dirty="0" err="1">
                <a:ea typeface="+mn-lt"/>
                <a:cs typeface="+mn-lt"/>
              </a:rPr>
              <a:t>is</a:t>
            </a:r>
            <a:r>
              <a:rPr lang="sq" dirty="0">
                <a:ea typeface="+mn-lt"/>
                <a:cs typeface="+mn-lt"/>
              </a:rPr>
              <a:t> </a:t>
            </a:r>
            <a:r>
              <a:rPr lang="sq" dirty="0" err="1">
                <a:ea typeface="+mn-lt"/>
                <a:cs typeface="+mn-lt"/>
              </a:rPr>
              <a:t>located</a:t>
            </a:r>
            <a:r>
              <a:rPr lang="sq" dirty="0">
                <a:ea typeface="+mn-lt"/>
                <a:cs typeface="+mn-lt"/>
              </a:rPr>
              <a:t> </a:t>
            </a:r>
            <a:r>
              <a:rPr lang="sq" dirty="0" err="1">
                <a:ea typeface="+mn-lt"/>
                <a:cs typeface="+mn-lt"/>
              </a:rPr>
              <a:t>on</a:t>
            </a:r>
            <a:r>
              <a:rPr lang="sq" dirty="0">
                <a:ea typeface="+mn-lt"/>
                <a:cs typeface="+mn-lt"/>
              </a:rPr>
              <a:t> the </a:t>
            </a:r>
            <a:r>
              <a:rPr lang="sq" dirty="0" err="1">
                <a:ea typeface="+mn-lt"/>
                <a:cs typeface="+mn-lt"/>
              </a:rPr>
              <a:t>Adriatit</a:t>
            </a:r>
            <a:r>
              <a:rPr lang="sq" dirty="0">
                <a:ea typeface="+mn-lt"/>
                <a:cs typeface="+mn-lt"/>
              </a:rPr>
              <a:t> </a:t>
            </a:r>
            <a:r>
              <a:rPr lang="sq" dirty="0" err="1">
                <a:ea typeface="+mn-lt"/>
                <a:cs typeface="+mn-lt"/>
              </a:rPr>
              <a:t>and</a:t>
            </a:r>
            <a:r>
              <a:rPr lang="sq" dirty="0">
                <a:ea typeface="+mn-lt"/>
                <a:cs typeface="+mn-lt"/>
              </a:rPr>
              <a:t> </a:t>
            </a:r>
            <a:r>
              <a:rPr lang="sq" dirty="0" err="1">
                <a:ea typeface="+mn-lt"/>
                <a:cs typeface="+mn-lt"/>
              </a:rPr>
              <a:t>Ionian</a:t>
            </a:r>
            <a:r>
              <a:rPr lang="sq" dirty="0">
                <a:ea typeface="+mn-lt"/>
                <a:cs typeface="+mn-lt"/>
              </a:rPr>
              <a:t> </a:t>
            </a:r>
            <a:r>
              <a:rPr lang="sq" dirty="0" err="1">
                <a:ea typeface="+mn-lt"/>
                <a:cs typeface="+mn-lt"/>
              </a:rPr>
              <a:t>Sea</a:t>
            </a:r>
            <a:r>
              <a:rPr lang="sq" dirty="0">
                <a:ea typeface="+mn-lt"/>
                <a:cs typeface="+mn-lt"/>
              </a:rPr>
              <a:t> </a:t>
            </a:r>
            <a:r>
              <a:rPr lang="sq" dirty="0" err="1">
                <a:ea typeface="+mn-lt"/>
                <a:cs typeface="+mn-lt"/>
              </a:rPr>
              <a:t>within</a:t>
            </a:r>
            <a:r>
              <a:rPr lang="sq" dirty="0">
                <a:ea typeface="+mn-lt"/>
                <a:cs typeface="+mn-lt"/>
              </a:rPr>
              <a:t> the </a:t>
            </a:r>
            <a:r>
              <a:rPr lang="sq" u="sng" dirty="0" err="1">
                <a:ea typeface="+mn-lt"/>
                <a:cs typeface="+mn-lt"/>
              </a:rPr>
              <a:t>Mediterranean</a:t>
            </a:r>
            <a:r>
              <a:rPr lang="sq" u="sng" dirty="0">
                <a:ea typeface="+mn-lt"/>
                <a:cs typeface="+mn-lt"/>
              </a:rPr>
              <a:t> </a:t>
            </a:r>
            <a:r>
              <a:rPr lang="sq" u="sng" dirty="0" err="1">
                <a:ea typeface="+mn-lt"/>
                <a:cs typeface="+mn-lt"/>
              </a:rPr>
              <a:t>Sea</a:t>
            </a:r>
            <a:r>
              <a:rPr lang="sq" dirty="0">
                <a:ea typeface="+mn-lt"/>
                <a:cs typeface="+mn-lt"/>
              </a:rPr>
              <a:t>, </a:t>
            </a:r>
            <a:r>
              <a:rPr lang="sq" dirty="0" err="1">
                <a:ea typeface="+mn-lt"/>
                <a:cs typeface="+mn-lt"/>
              </a:rPr>
              <a:t>and</a:t>
            </a:r>
            <a:r>
              <a:rPr lang="sq" dirty="0">
                <a:ea typeface="+mn-lt"/>
                <a:cs typeface="+mn-lt"/>
              </a:rPr>
              <a:t> </a:t>
            </a:r>
            <a:r>
              <a:rPr lang="sq" dirty="0" err="1">
                <a:ea typeface="+mn-lt"/>
                <a:cs typeface="+mn-lt"/>
              </a:rPr>
              <a:t>shares</a:t>
            </a:r>
            <a:r>
              <a:rPr lang="sq" dirty="0">
                <a:ea typeface="+mn-lt"/>
                <a:cs typeface="+mn-lt"/>
              </a:rPr>
              <a:t> </a:t>
            </a:r>
            <a:r>
              <a:rPr lang="sq" dirty="0" err="1">
                <a:ea typeface="+mn-lt"/>
                <a:cs typeface="+mn-lt"/>
              </a:rPr>
              <a:t>land</a:t>
            </a:r>
            <a:r>
              <a:rPr lang="sq" dirty="0">
                <a:ea typeface="+mn-lt"/>
                <a:cs typeface="+mn-lt"/>
              </a:rPr>
              <a:t> </a:t>
            </a:r>
            <a:r>
              <a:rPr lang="sq" dirty="0" err="1">
                <a:ea typeface="+mn-lt"/>
                <a:cs typeface="+mn-lt"/>
              </a:rPr>
              <a:t>borders</a:t>
            </a:r>
            <a:r>
              <a:rPr lang="sq" dirty="0">
                <a:ea typeface="+mn-lt"/>
                <a:cs typeface="+mn-lt"/>
              </a:rPr>
              <a:t> </a:t>
            </a:r>
            <a:r>
              <a:rPr lang="sq" dirty="0" err="1">
                <a:ea typeface="+mn-lt"/>
                <a:cs typeface="+mn-lt"/>
              </a:rPr>
              <a:t>with</a:t>
            </a:r>
            <a:r>
              <a:rPr lang="sq" dirty="0">
                <a:ea typeface="+mn-lt"/>
                <a:cs typeface="+mn-lt"/>
              </a:rPr>
              <a:t> </a:t>
            </a:r>
            <a:r>
              <a:rPr lang="sq" dirty="0" err="1">
                <a:ea typeface="+mn-lt"/>
                <a:cs typeface="+mn-lt"/>
              </a:rPr>
              <a:t>Montenegro</a:t>
            </a:r>
            <a:r>
              <a:rPr lang="sq" dirty="0">
                <a:ea typeface="+mn-lt"/>
                <a:cs typeface="+mn-lt"/>
              </a:rPr>
              <a:t> to the </a:t>
            </a:r>
            <a:r>
              <a:rPr lang="sq" dirty="0" err="1">
                <a:ea typeface="+mn-lt"/>
                <a:cs typeface="+mn-lt"/>
              </a:rPr>
              <a:t>northwest</a:t>
            </a:r>
            <a:r>
              <a:rPr lang="sq" dirty="0">
                <a:ea typeface="+mn-lt"/>
                <a:cs typeface="+mn-lt"/>
              </a:rPr>
              <a:t>, </a:t>
            </a:r>
            <a:r>
              <a:rPr lang="sq" dirty="0" err="1">
                <a:ea typeface="+mn-lt"/>
                <a:cs typeface="+mn-lt"/>
              </a:rPr>
              <a:t>Kosovoto</a:t>
            </a:r>
            <a:r>
              <a:rPr lang="sq" dirty="0">
                <a:ea typeface="+mn-lt"/>
                <a:cs typeface="+mn-lt"/>
              </a:rPr>
              <a:t> the </a:t>
            </a:r>
            <a:r>
              <a:rPr lang="sq" dirty="0" err="1">
                <a:ea typeface="+mn-lt"/>
                <a:cs typeface="+mn-lt"/>
              </a:rPr>
              <a:t>northeast</a:t>
            </a:r>
            <a:r>
              <a:rPr lang="sq" dirty="0">
                <a:ea typeface="+mn-lt"/>
                <a:cs typeface="+mn-lt"/>
              </a:rPr>
              <a:t>, </a:t>
            </a:r>
            <a:r>
              <a:rPr lang="sq" dirty="0" err="1">
                <a:ea typeface="+mn-lt"/>
                <a:cs typeface="+mn-lt"/>
              </a:rPr>
              <a:t>North</a:t>
            </a:r>
            <a:r>
              <a:rPr lang="sq" dirty="0">
                <a:ea typeface="+mn-lt"/>
                <a:cs typeface="+mn-lt"/>
              </a:rPr>
              <a:t> </a:t>
            </a:r>
            <a:r>
              <a:rPr lang="sq" dirty="0" err="1">
                <a:ea typeface="+mn-lt"/>
                <a:cs typeface="+mn-lt"/>
              </a:rPr>
              <a:t>Macedonia</a:t>
            </a:r>
            <a:r>
              <a:rPr lang="sq" dirty="0">
                <a:ea typeface="+mn-lt"/>
                <a:cs typeface="+mn-lt"/>
              </a:rPr>
              <a:t> to the </a:t>
            </a:r>
            <a:r>
              <a:rPr lang="sq" dirty="0" err="1">
                <a:ea typeface="+mn-lt"/>
                <a:cs typeface="+mn-lt"/>
              </a:rPr>
              <a:t>east</a:t>
            </a:r>
            <a:r>
              <a:rPr lang="sq" dirty="0">
                <a:ea typeface="+mn-lt"/>
                <a:cs typeface="+mn-lt"/>
              </a:rPr>
              <a:t>, </a:t>
            </a:r>
            <a:r>
              <a:rPr lang="sq" dirty="0" err="1">
                <a:ea typeface="+mn-lt"/>
                <a:cs typeface="+mn-lt"/>
              </a:rPr>
              <a:t>Greece</a:t>
            </a:r>
            <a:r>
              <a:rPr lang="sq" dirty="0">
                <a:ea typeface="+mn-lt"/>
                <a:cs typeface="+mn-lt"/>
              </a:rPr>
              <a:t> to the </a:t>
            </a:r>
            <a:r>
              <a:rPr lang="sq" dirty="0" err="1">
                <a:ea typeface="+mn-lt"/>
                <a:cs typeface="+mn-lt"/>
              </a:rPr>
              <a:t>south</a:t>
            </a:r>
            <a:r>
              <a:rPr lang="sq" dirty="0">
                <a:ea typeface="+mn-lt"/>
                <a:cs typeface="+mn-lt"/>
              </a:rPr>
              <a:t>. Tirana </a:t>
            </a:r>
            <a:r>
              <a:rPr lang="sq" dirty="0" err="1">
                <a:ea typeface="+mn-lt"/>
                <a:cs typeface="+mn-lt"/>
              </a:rPr>
              <a:t>is</a:t>
            </a:r>
            <a:r>
              <a:rPr lang="sq" dirty="0">
                <a:ea typeface="+mn-lt"/>
                <a:cs typeface="+mn-lt"/>
              </a:rPr>
              <a:t> </a:t>
            </a:r>
            <a:r>
              <a:rPr lang="sq" dirty="0" err="1">
                <a:ea typeface="+mn-lt"/>
                <a:cs typeface="+mn-lt"/>
              </a:rPr>
              <a:t>its</a:t>
            </a:r>
            <a:r>
              <a:rPr lang="sq" dirty="0">
                <a:ea typeface="+mn-lt"/>
                <a:cs typeface="+mn-lt"/>
              </a:rPr>
              <a:t> </a:t>
            </a:r>
            <a:r>
              <a:rPr lang="sq" dirty="0" err="1">
                <a:ea typeface="+mn-lt"/>
                <a:cs typeface="+mn-lt"/>
              </a:rPr>
              <a:t>capital</a:t>
            </a:r>
            <a:r>
              <a:rPr lang="sq" dirty="0">
                <a:ea typeface="+mn-lt"/>
                <a:cs typeface="+mn-lt"/>
              </a:rPr>
              <a:t> </a:t>
            </a:r>
            <a:r>
              <a:rPr lang="sq" dirty="0" err="1">
                <a:ea typeface="+mn-lt"/>
                <a:cs typeface="+mn-lt"/>
              </a:rPr>
              <a:t>and</a:t>
            </a:r>
            <a:r>
              <a:rPr lang="sq" dirty="0">
                <a:ea typeface="+mn-lt"/>
                <a:cs typeface="+mn-lt"/>
              </a:rPr>
              <a:t> </a:t>
            </a:r>
            <a:r>
              <a:rPr lang="sq" dirty="0" err="1">
                <a:ea typeface="+mn-lt"/>
                <a:cs typeface="+mn-lt"/>
              </a:rPr>
              <a:t>largest</a:t>
            </a:r>
            <a:r>
              <a:rPr lang="sq" dirty="0">
                <a:ea typeface="+mn-lt"/>
                <a:cs typeface="+mn-lt"/>
              </a:rPr>
              <a:t> </a:t>
            </a:r>
            <a:r>
              <a:rPr lang="sq" dirty="0" err="1">
                <a:ea typeface="+mn-lt"/>
                <a:cs typeface="+mn-lt"/>
              </a:rPr>
              <a:t>city</a:t>
            </a:r>
            <a:r>
              <a:rPr lang="sq" dirty="0">
                <a:ea typeface="+mn-lt"/>
                <a:cs typeface="+mn-lt"/>
              </a:rPr>
              <a:t>, </a:t>
            </a:r>
            <a:r>
              <a:rPr lang="sq" dirty="0" err="1">
                <a:ea typeface="+mn-lt"/>
                <a:cs typeface="+mn-lt"/>
              </a:rPr>
              <a:t>followed</a:t>
            </a:r>
            <a:r>
              <a:rPr lang="sq" dirty="0">
                <a:ea typeface="+mn-lt"/>
                <a:cs typeface="+mn-lt"/>
              </a:rPr>
              <a:t> by Durrës, Vlorë </a:t>
            </a:r>
            <a:r>
              <a:rPr lang="sq" dirty="0" err="1">
                <a:ea typeface="+mn-lt"/>
                <a:cs typeface="+mn-lt"/>
              </a:rPr>
              <a:t>and</a:t>
            </a:r>
            <a:r>
              <a:rPr lang="sq" dirty="0">
                <a:ea typeface="+mn-lt"/>
                <a:cs typeface="+mn-lt"/>
              </a:rPr>
              <a:t> Shkodër.</a:t>
            </a:r>
          </a:p>
          <a:p>
            <a:r>
              <a:rPr lang="sq" u="sng" dirty="0" err="1">
                <a:ea typeface="+mn-lt"/>
                <a:cs typeface="+mn-lt"/>
              </a:rPr>
              <a:t>Historically</a:t>
            </a:r>
            <a:r>
              <a:rPr lang="sq" dirty="0">
                <a:ea typeface="+mn-lt"/>
                <a:cs typeface="+mn-lt"/>
              </a:rPr>
              <a:t>, </a:t>
            </a:r>
            <a:r>
              <a:rPr lang="sq" dirty="0" err="1">
                <a:ea typeface="+mn-lt"/>
                <a:cs typeface="+mn-lt"/>
              </a:rPr>
              <a:t>Albania</a:t>
            </a:r>
            <a:r>
              <a:rPr lang="sq" dirty="0">
                <a:solidFill>
                  <a:srgbClr val="7030A0"/>
                </a:solidFill>
                <a:ea typeface="+mn-lt"/>
                <a:cs typeface="+mn-lt"/>
              </a:rPr>
              <a:t> has </a:t>
            </a:r>
            <a:r>
              <a:rPr lang="sq" dirty="0" err="1">
                <a:solidFill>
                  <a:srgbClr val="7030A0"/>
                </a:solidFill>
                <a:ea typeface="+mn-lt"/>
                <a:cs typeface="+mn-lt"/>
              </a:rPr>
              <a:t>been</a:t>
            </a:r>
            <a:r>
              <a:rPr lang="sq" dirty="0">
                <a:solidFill>
                  <a:srgbClr val="7030A0"/>
                </a:solidFill>
                <a:ea typeface="+mn-lt"/>
                <a:cs typeface="+mn-lt"/>
              </a:rPr>
              <a:t> </a:t>
            </a:r>
            <a:r>
              <a:rPr lang="sq" dirty="0" err="1">
                <a:solidFill>
                  <a:srgbClr val="7030A0"/>
                </a:solidFill>
                <a:ea typeface="+mn-lt"/>
                <a:cs typeface="+mn-lt"/>
              </a:rPr>
              <a:t>inhabited</a:t>
            </a:r>
            <a:r>
              <a:rPr lang="sq" dirty="0">
                <a:solidFill>
                  <a:srgbClr val="7030A0"/>
                </a:solidFill>
                <a:ea typeface="+mn-lt"/>
                <a:cs typeface="+mn-lt"/>
              </a:rPr>
              <a:t> by </a:t>
            </a:r>
            <a:r>
              <a:rPr lang="sq" dirty="0" err="1">
                <a:solidFill>
                  <a:srgbClr val="7030A0"/>
                </a:solidFill>
                <a:ea typeface="+mn-lt"/>
                <a:cs typeface="+mn-lt"/>
              </a:rPr>
              <a:t>numerous</a:t>
            </a:r>
            <a:r>
              <a:rPr lang="sq" dirty="0">
                <a:solidFill>
                  <a:srgbClr val="7030A0"/>
                </a:solidFill>
                <a:ea typeface="+mn-lt"/>
                <a:cs typeface="+mn-lt"/>
              </a:rPr>
              <a:t> </a:t>
            </a:r>
            <a:r>
              <a:rPr lang="sq" dirty="0" err="1">
                <a:solidFill>
                  <a:srgbClr val="7030A0"/>
                </a:solidFill>
                <a:ea typeface="+mn-lt"/>
                <a:cs typeface="+mn-lt"/>
              </a:rPr>
              <a:t>civilisations</a:t>
            </a:r>
            <a:r>
              <a:rPr lang="sq" dirty="0">
                <a:solidFill>
                  <a:srgbClr val="7030A0"/>
                </a:solidFill>
                <a:ea typeface="+mn-lt"/>
                <a:cs typeface="+mn-lt"/>
              </a:rPr>
              <a:t> </a:t>
            </a:r>
            <a:r>
              <a:rPr lang="sq" dirty="0" err="1">
                <a:solidFill>
                  <a:srgbClr val="7030A0"/>
                </a:solidFill>
                <a:ea typeface="+mn-lt"/>
                <a:cs typeface="+mn-lt"/>
              </a:rPr>
              <a:t>such</a:t>
            </a:r>
            <a:r>
              <a:rPr lang="sq" dirty="0">
                <a:solidFill>
                  <a:srgbClr val="7030A0"/>
                </a:solidFill>
                <a:ea typeface="+mn-lt"/>
                <a:cs typeface="+mn-lt"/>
              </a:rPr>
              <a:t> as the </a:t>
            </a:r>
            <a:r>
              <a:rPr lang="sq" dirty="0" err="1">
                <a:solidFill>
                  <a:srgbClr val="7030A0"/>
                </a:solidFill>
                <a:ea typeface="+mn-lt"/>
                <a:cs typeface="+mn-lt"/>
              </a:rPr>
              <a:t>Illyrians</a:t>
            </a:r>
            <a:r>
              <a:rPr lang="sq" dirty="0">
                <a:solidFill>
                  <a:srgbClr val="7030A0"/>
                </a:solidFill>
                <a:ea typeface="+mn-lt"/>
                <a:cs typeface="+mn-lt"/>
              </a:rPr>
              <a:t>, </a:t>
            </a:r>
            <a:r>
              <a:rPr lang="sq" dirty="0" err="1">
                <a:solidFill>
                  <a:srgbClr val="7030A0"/>
                </a:solidFill>
                <a:ea typeface="+mn-lt"/>
                <a:cs typeface="+mn-lt"/>
              </a:rPr>
              <a:t>Thracians</a:t>
            </a:r>
            <a:r>
              <a:rPr lang="sq" dirty="0">
                <a:solidFill>
                  <a:srgbClr val="7030A0"/>
                </a:solidFill>
                <a:ea typeface="+mn-lt"/>
                <a:cs typeface="+mn-lt"/>
              </a:rPr>
              <a:t>, </a:t>
            </a:r>
            <a:r>
              <a:rPr lang="sq" dirty="0" err="1">
                <a:solidFill>
                  <a:srgbClr val="7030A0"/>
                </a:solidFill>
                <a:ea typeface="+mn-lt"/>
                <a:cs typeface="+mn-lt"/>
              </a:rPr>
              <a:t>Ancient</a:t>
            </a:r>
            <a:r>
              <a:rPr lang="sq" dirty="0">
                <a:solidFill>
                  <a:srgbClr val="7030A0"/>
                </a:solidFill>
                <a:ea typeface="+mn-lt"/>
                <a:cs typeface="+mn-lt"/>
              </a:rPr>
              <a:t> </a:t>
            </a:r>
            <a:r>
              <a:rPr lang="sq" dirty="0" err="1">
                <a:solidFill>
                  <a:srgbClr val="7030A0"/>
                </a:solidFill>
                <a:ea typeface="+mn-lt"/>
                <a:cs typeface="+mn-lt"/>
              </a:rPr>
              <a:t>Greeks</a:t>
            </a:r>
            <a:r>
              <a:rPr lang="sq" dirty="0">
                <a:solidFill>
                  <a:srgbClr val="7030A0"/>
                </a:solidFill>
                <a:ea typeface="+mn-lt"/>
                <a:cs typeface="+mn-lt"/>
              </a:rPr>
              <a:t>, </a:t>
            </a:r>
            <a:r>
              <a:rPr lang="sq" dirty="0" err="1">
                <a:solidFill>
                  <a:srgbClr val="7030A0"/>
                </a:solidFill>
                <a:ea typeface="+mn-lt"/>
                <a:cs typeface="+mn-lt"/>
              </a:rPr>
              <a:t>Romans</a:t>
            </a:r>
            <a:r>
              <a:rPr lang="sq" dirty="0">
                <a:solidFill>
                  <a:srgbClr val="7030A0"/>
                </a:solidFill>
                <a:ea typeface="+mn-lt"/>
                <a:cs typeface="+mn-lt"/>
              </a:rPr>
              <a:t>, </a:t>
            </a:r>
            <a:r>
              <a:rPr lang="sq" dirty="0" err="1">
                <a:solidFill>
                  <a:srgbClr val="7030A0"/>
                </a:solidFill>
                <a:ea typeface="+mn-lt"/>
                <a:cs typeface="+mn-lt"/>
              </a:rPr>
              <a:t>Byzantines</a:t>
            </a:r>
            <a:r>
              <a:rPr lang="sq" dirty="0">
                <a:solidFill>
                  <a:srgbClr val="7030A0"/>
                </a:solidFill>
                <a:ea typeface="+mn-lt"/>
                <a:cs typeface="+mn-lt"/>
              </a:rPr>
              <a:t>, </a:t>
            </a:r>
            <a:r>
              <a:rPr lang="sq" dirty="0" err="1">
                <a:solidFill>
                  <a:srgbClr val="7030A0"/>
                </a:solidFill>
                <a:ea typeface="+mn-lt"/>
                <a:cs typeface="+mn-lt"/>
              </a:rPr>
              <a:t>Venetians</a:t>
            </a:r>
            <a:r>
              <a:rPr lang="sq" dirty="0">
                <a:solidFill>
                  <a:srgbClr val="7030A0"/>
                </a:solidFill>
                <a:ea typeface="+mn-lt"/>
                <a:cs typeface="+mn-lt"/>
              </a:rPr>
              <a:t> </a:t>
            </a:r>
            <a:r>
              <a:rPr lang="sq" dirty="0" err="1">
                <a:solidFill>
                  <a:srgbClr val="7030A0"/>
                </a:solidFill>
                <a:ea typeface="+mn-lt"/>
                <a:cs typeface="+mn-lt"/>
              </a:rPr>
              <a:t>and</a:t>
            </a:r>
            <a:r>
              <a:rPr lang="sq" dirty="0">
                <a:solidFill>
                  <a:srgbClr val="7030A0"/>
                </a:solidFill>
                <a:ea typeface="+mn-lt"/>
                <a:cs typeface="+mn-lt"/>
              </a:rPr>
              <a:t> </a:t>
            </a:r>
            <a:r>
              <a:rPr lang="sq" dirty="0" err="1">
                <a:solidFill>
                  <a:srgbClr val="7030A0"/>
                </a:solidFill>
                <a:ea typeface="+mn-lt"/>
                <a:cs typeface="+mn-lt"/>
              </a:rPr>
              <a:t>Ottomans</a:t>
            </a:r>
            <a:r>
              <a:rPr lang="sq" dirty="0">
                <a:solidFill>
                  <a:srgbClr val="7030A0"/>
                </a:solidFill>
                <a:ea typeface="+mn-lt"/>
                <a:cs typeface="+mn-lt"/>
              </a:rPr>
              <a:t>.</a:t>
            </a:r>
          </a:p>
          <a:p>
            <a:endParaRPr lang="sq">
              <a:solidFill>
                <a:srgbClr val="7030A0"/>
              </a:solidFill>
            </a:endParaRPr>
          </a:p>
          <a:p>
            <a:endParaRPr lang="sq">
              <a:solidFill>
                <a:srgbClr val="7030A0"/>
              </a:solidFill>
            </a:endParaRPr>
          </a:p>
          <a:p>
            <a:endParaRPr lang="sq">
              <a:solidFill>
                <a:srgbClr val="7030A0"/>
              </a:solidFill>
            </a:endParaRPr>
          </a:p>
          <a:p>
            <a:r>
              <a:rPr lang="sq" dirty="0">
                <a:solidFill>
                  <a:srgbClr val="7030A0"/>
                </a:solidFill>
              </a:rPr>
              <a:t>*</a:t>
            </a:r>
            <a:r>
              <a:rPr lang="sq" dirty="0">
                <a:solidFill>
                  <a:srgbClr val="7030A0"/>
                </a:solidFill>
                <a:ea typeface="+mn-lt"/>
                <a:cs typeface="+mn-lt"/>
              </a:rPr>
              <a:t>κα</a:t>
            </a:r>
            <a:r>
              <a:rPr lang="sq" dirty="0" err="1">
                <a:solidFill>
                  <a:srgbClr val="7030A0"/>
                </a:solidFill>
                <a:ea typeface="+mn-lt"/>
                <a:cs typeface="+mn-lt"/>
              </a:rPr>
              <a:t>τοικήθηκε</a:t>
            </a:r>
            <a:r>
              <a:rPr lang="sq" dirty="0">
                <a:solidFill>
                  <a:srgbClr val="7030A0"/>
                </a:solidFill>
                <a:ea typeface="+mn-lt"/>
                <a:cs typeface="+mn-lt"/>
              </a:rPr>
              <a:t> από π</a:t>
            </a:r>
            <a:r>
              <a:rPr lang="sq" dirty="0" err="1">
                <a:solidFill>
                  <a:srgbClr val="7030A0"/>
                </a:solidFill>
                <a:ea typeface="+mn-lt"/>
                <a:cs typeface="+mn-lt"/>
              </a:rPr>
              <a:t>ολλούς</a:t>
            </a:r>
            <a:r>
              <a:rPr lang="sq" dirty="0">
                <a:solidFill>
                  <a:srgbClr val="7030A0"/>
                </a:solidFill>
                <a:ea typeface="+mn-lt"/>
                <a:cs typeface="+mn-lt"/>
              </a:rPr>
              <a:t> π</a:t>
            </a:r>
            <a:r>
              <a:rPr lang="sq" dirty="0" err="1">
                <a:solidFill>
                  <a:srgbClr val="7030A0"/>
                </a:solidFill>
                <a:ea typeface="+mn-lt"/>
                <a:cs typeface="+mn-lt"/>
              </a:rPr>
              <a:t>ολιτισμούς</a:t>
            </a:r>
            <a:r>
              <a:rPr lang="sq" dirty="0">
                <a:solidFill>
                  <a:srgbClr val="7030A0"/>
                </a:solidFill>
                <a:ea typeface="+mn-lt"/>
                <a:cs typeface="+mn-lt"/>
              </a:rPr>
              <a:t> όπ</a:t>
            </a:r>
            <a:r>
              <a:rPr lang="sq" dirty="0" err="1">
                <a:solidFill>
                  <a:srgbClr val="7030A0"/>
                </a:solidFill>
                <a:ea typeface="+mn-lt"/>
                <a:cs typeface="+mn-lt"/>
              </a:rPr>
              <a:t>ως</a:t>
            </a:r>
            <a:r>
              <a:rPr lang="sq" dirty="0">
                <a:solidFill>
                  <a:srgbClr val="7030A0"/>
                </a:solidFill>
                <a:ea typeface="+mn-lt"/>
                <a:cs typeface="+mn-lt"/>
              </a:rPr>
              <a:t> </a:t>
            </a:r>
            <a:r>
              <a:rPr lang="sq" dirty="0" err="1">
                <a:solidFill>
                  <a:srgbClr val="7030A0"/>
                </a:solidFill>
                <a:ea typeface="+mn-lt"/>
                <a:cs typeface="+mn-lt"/>
              </a:rPr>
              <a:t>οι</a:t>
            </a:r>
            <a:r>
              <a:rPr lang="sq" dirty="0">
                <a:solidFill>
                  <a:srgbClr val="7030A0"/>
                </a:solidFill>
                <a:ea typeface="+mn-lt"/>
                <a:cs typeface="+mn-lt"/>
              </a:rPr>
              <a:t> </a:t>
            </a:r>
            <a:r>
              <a:rPr lang="sq" dirty="0" err="1">
                <a:solidFill>
                  <a:srgbClr val="7030A0"/>
                </a:solidFill>
                <a:ea typeface="+mn-lt"/>
                <a:cs typeface="+mn-lt"/>
              </a:rPr>
              <a:t>Ιλλυριοί</a:t>
            </a:r>
            <a:r>
              <a:rPr lang="sq" dirty="0">
                <a:solidFill>
                  <a:srgbClr val="7030A0"/>
                </a:solidFill>
                <a:ea typeface="+mn-lt"/>
                <a:cs typeface="+mn-lt"/>
              </a:rPr>
              <a:t>, </a:t>
            </a:r>
            <a:r>
              <a:rPr lang="sq" dirty="0" err="1">
                <a:solidFill>
                  <a:srgbClr val="7030A0"/>
                </a:solidFill>
                <a:ea typeface="+mn-lt"/>
                <a:cs typeface="+mn-lt"/>
              </a:rPr>
              <a:t>οι</a:t>
            </a:r>
            <a:r>
              <a:rPr lang="sq" dirty="0">
                <a:solidFill>
                  <a:srgbClr val="7030A0"/>
                </a:solidFill>
                <a:ea typeface="+mn-lt"/>
                <a:cs typeface="+mn-lt"/>
              </a:rPr>
              <a:t> </a:t>
            </a:r>
            <a:r>
              <a:rPr lang="sq" dirty="0" err="1">
                <a:solidFill>
                  <a:srgbClr val="7030A0"/>
                </a:solidFill>
                <a:ea typeface="+mn-lt"/>
                <a:cs typeface="+mn-lt"/>
              </a:rPr>
              <a:t>Θράκες</a:t>
            </a:r>
            <a:r>
              <a:rPr lang="sq" dirty="0">
                <a:solidFill>
                  <a:srgbClr val="7030A0"/>
                </a:solidFill>
                <a:ea typeface="+mn-lt"/>
                <a:cs typeface="+mn-lt"/>
              </a:rPr>
              <a:t>, </a:t>
            </a:r>
            <a:r>
              <a:rPr lang="sq" dirty="0" err="1">
                <a:solidFill>
                  <a:srgbClr val="7030A0"/>
                </a:solidFill>
                <a:ea typeface="+mn-lt"/>
                <a:cs typeface="+mn-lt"/>
              </a:rPr>
              <a:t>οι</a:t>
            </a:r>
            <a:r>
              <a:rPr lang="sq" dirty="0">
                <a:solidFill>
                  <a:srgbClr val="7030A0"/>
                </a:solidFill>
                <a:ea typeface="+mn-lt"/>
                <a:cs typeface="+mn-lt"/>
              </a:rPr>
              <a:t> </a:t>
            </a:r>
            <a:r>
              <a:rPr lang="sq" dirty="0" err="1">
                <a:solidFill>
                  <a:srgbClr val="7030A0"/>
                </a:solidFill>
                <a:ea typeface="+mn-lt"/>
                <a:cs typeface="+mn-lt"/>
              </a:rPr>
              <a:t>Αρχ</a:t>
            </a:r>
            <a:r>
              <a:rPr lang="sq" dirty="0">
                <a:solidFill>
                  <a:srgbClr val="7030A0"/>
                </a:solidFill>
                <a:ea typeface="+mn-lt"/>
                <a:cs typeface="+mn-lt"/>
              </a:rPr>
              <a:t>α</a:t>
            </a:r>
            <a:r>
              <a:rPr lang="sq" dirty="0" err="1">
                <a:solidFill>
                  <a:srgbClr val="7030A0"/>
                </a:solidFill>
                <a:ea typeface="+mn-lt"/>
                <a:cs typeface="+mn-lt"/>
              </a:rPr>
              <a:t>ίοι</a:t>
            </a:r>
            <a:r>
              <a:rPr lang="sq" dirty="0">
                <a:solidFill>
                  <a:srgbClr val="7030A0"/>
                </a:solidFill>
                <a:ea typeface="+mn-lt"/>
                <a:cs typeface="+mn-lt"/>
              </a:rPr>
              <a:t> </a:t>
            </a:r>
            <a:r>
              <a:rPr lang="sq" dirty="0" err="1">
                <a:solidFill>
                  <a:srgbClr val="7030A0"/>
                </a:solidFill>
                <a:ea typeface="+mn-lt"/>
                <a:cs typeface="+mn-lt"/>
              </a:rPr>
              <a:t>Έλληνες</a:t>
            </a:r>
            <a:r>
              <a:rPr lang="sq" dirty="0">
                <a:solidFill>
                  <a:srgbClr val="7030A0"/>
                </a:solidFill>
                <a:ea typeface="+mn-lt"/>
                <a:cs typeface="+mn-lt"/>
              </a:rPr>
              <a:t>, </a:t>
            </a:r>
            <a:r>
              <a:rPr lang="sq" dirty="0" err="1">
                <a:solidFill>
                  <a:srgbClr val="7030A0"/>
                </a:solidFill>
                <a:ea typeface="+mn-lt"/>
                <a:cs typeface="+mn-lt"/>
              </a:rPr>
              <a:t>οι</a:t>
            </a:r>
            <a:r>
              <a:rPr lang="sq" dirty="0">
                <a:solidFill>
                  <a:srgbClr val="7030A0"/>
                </a:solidFill>
                <a:ea typeface="+mn-lt"/>
                <a:cs typeface="+mn-lt"/>
              </a:rPr>
              <a:t> </a:t>
            </a:r>
            <a:r>
              <a:rPr lang="sq" dirty="0" err="1">
                <a:solidFill>
                  <a:srgbClr val="7030A0"/>
                </a:solidFill>
                <a:ea typeface="+mn-lt"/>
                <a:cs typeface="+mn-lt"/>
              </a:rPr>
              <a:t>Ρωμ</a:t>
            </a:r>
            <a:r>
              <a:rPr lang="sq" dirty="0">
                <a:solidFill>
                  <a:srgbClr val="7030A0"/>
                </a:solidFill>
                <a:ea typeface="+mn-lt"/>
                <a:cs typeface="+mn-lt"/>
              </a:rPr>
              <a:t>α</a:t>
            </a:r>
            <a:r>
              <a:rPr lang="sq" dirty="0" err="1">
                <a:solidFill>
                  <a:srgbClr val="7030A0"/>
                </a:solidFill>
                <a:ea typeface="+mn-lt"/>
                <a:cs typeface="+mn-lt"/>
              </a:rPr>
              <a:t>ίοι</a:t>
            </a:r>
            <a:r>
              <a:rPr lang="sq" dirty="0">
                <a:solidFill>
                  <a:srgbClr val="7030A0"/>
                </a:solidFill>
                <a:ea typeface="+mn-lt"/>
                <a:cs typeface="+mn-lt"/>
              </a:rPr>
              <a:t>, </a:t>
            </a:r>
            <a:r>
              <a:rPr lang="sq" dirty="0" err="1">
                <a:solidFill>
                  <a:srgbClr val="7030A0"/>
                </a:solidFill>
                <a:ea typeface="+mn-lt"/>
                <a:cs typeface="+mn-lt"/>
              </a:rPr>
              <a:t>οι</a:t>
            </a:r>
            <a:r>
              <a:rPr lang="sq" dirty="0">
                <a:solidFill>
                  <a:srgbClr val="7030A0"/>
                </a:solidFill>
                <a:ea typeface="+mn-lt"/>
                <a:cs typeface="+mn-lt"/>
              </a:rPr>
              <a:t> </a:t>
            </a:r>
            <a:r>
              <a:rPr lang="sq" dirty="0" err="1">
                <a:solidFill>
                  <a:srgbClr val="7030A0"/>
                </a:solidFill>
                <a:ea typeface="+mn-lt"/>
                <a:cs typeface="+mn-lt"/>
              </a:rPr>
              <a:t>Βυζ</a:t>
            </a:r>
            <a:r>
              <a:rPr lang="sq" dirty="0">
                <a:solidFill>
                  <a:srgbClr val="7030A0"/>
                </a:solidFill>
                <a:ea typeface="+mn-lt"/>
                <a:cs typeface="+mn-lt"/>
              </a:rPr>
              <a:t>α</a:t>
            </a:r>
            <a:r>
              <a:rPr lang="sq" dirty="0" err="1">
                <a:solidFill>
                  <a:srgbClr val="7030A0"/>
                </a:solidFill>
                <a:ea typeface="+mn-lt"/>
                <a:cs typeface="+mn-lt"/>
              </a:rPr>
              <a:t>ντινοί</a:t>
            </a:r>
            <a:r>
              <a:rPr lang="sq" dirty="0">
                <a:solidFill>
                  <a:srgbClr val="7030A0"/>
                </a:solidFill>
                <a:ea typeface="+mn-lt"/>
                <a:cs typeface="+mn-lt"/>
              </a:rPr>
              <a:t>, </a:t>
            </a:r>
            <a:r>
              <a:rPr lang="sq" dirty="0" err="1">
                <a:solidFill>
                  <a:srgbClr val="7030A0"/>
                </a:solidFill>
                <a:ea typeface="+mn-lt"/>
                <a:cs typeface="+mn-lt"/>
              </a:rPr>
              <a:t>οι</a:t>
            </a:r>
            <a:r>
              <a:rPr lang="sq" dirty="0">
                <a:solidFill>
                  <a:srgbClr val="7030A0"/>
                </a:solidFill>
                <a:ea typeface="+mn-lt"/>
                <a:cs typeface="+mn-lt"/>
              </a:rPr>
              <a:t> </a:t>
            </a:r>
            <a:r>
              <a:rPr lang="sq" dirty="0" err="1">
                <a:solidFill>
                  <a:srgbClr val="7030A0"/>
                </a:solidFill>
                <a:ea typeface="+mn-lt"/>
                <a:cs typeface="+mn-lt"/>
              </a:rPr>
              <a:t>Ενετοί</a:t>
            </a:r>
            <a:r>
              <a:rPr lang="sq" dirty="0">
                <a:solidFill>
                  <a:srgbClr val="7030A0"/>
                </a:solidFill>
                <a:ea typeface="+mn-lt"/>
                <a:cs typeface="+mn-lt"/>
              </a:rPr>
              <a:t> και </a:t>
            </a:r>
            <a:r>
              <a:rPr lang="sq" dirty="0" err="1">
                <a:solidFill>
                  <a:srgbClr val="7030A0"/>
                </a:solidFill>
                <a:ea typeface="+mn-lt"/>
                <a:cs typeface="+mn-lt"/>
              </a:rPr>
              <a:t>οι</a:t>
            </a:r>
            <a:r>
              <a:rPr lang="sq" dirty="0">
                <a:solidFill>
                  <a:srgbClr val="7030A0"/>
                </a:solidFill>
                <a:ea typeface="+mn-lt"/>
                <a:cs typeface="+mn-lt"/>
              </a:rPr>
              <a:t> </a:t>
            </a:r>
            <a:r>
              <a:rPr lang="sq" dirty="0" err="1">
                <a:solidFill>
                  <a:srgbClr val="7030A0"/>
                </a:solidFill>
                <a:ea typeface="+mn-lt"/>
                <a:cs typeface="+mn-lt"/>
              </a:rPr>
              <a:t>Οθωμ</a:t>
            </a:r>
            <a:r>
              <a:rPr lang="sq" dirty="0">
                <a:solidFill>
                  <a:srgbClr val="7030A0"/>
                </a:solidFill>
                <a:ea typeface="+mn-lt"/>
                <a:cs typeface="+mn-lt"/>
              </a:rPr>
              <a:t>α</a:t>
            </a:r>
            <a:r>
              <a:rPr lang="sq" dirty="0" err="1">
                <a:solidFill>
                  <a:srgbClr val="7030A0"/>
                </a:solidFill>
                <a:ea typeface="+mn-lt"/>
                <a:cs typeface="+mn-lt"/>
              </a:rPr>
              <a:t>νοί</a:t>
            </a:r>
            <a:r>
              <a:rPr lang="sq" dirty="0">
                <a:solidFill>
                  <a:srgbClr val="7030A0"/>
                </a:solidFill>
                <a:ea typeface="+mn-lt"/>
                <a:cs typeface="+mn-lt"/>
              </a:rPr>
              <a:t>.</a:t>
            </a:r>
            <a:endParaRPr lang="sq" dirty="0">
              <a:solidFill>
                <a:srgbClr val="7030A0"/>
              </a:solidFill>
            </a:endParaRPr>
          </a:p>
        </p:txBody>
      </p:sp>
    </p:spTree>
    <p:extLst>
      <p:ext uri="{BB962C8B-B14F-4D97-AF65-F5344CB8AC3E}">
        <p14:creationId xmlns:p14="http://schemas.microsoft.com/office/powerpoint/2010/main" val="39221349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Εικόνα 3" descr="Εικόνα που περιέχει δέντρο, κτίριο, φυτό&#10;&#10;Περιγραφή που δημιουργήθηκε αυτόματα">
            <a:extLst>
              <a:ext uri="{FF2B5EF4-FFF2-40B4-BE49-F238E27FC236}">
                <a16:creationId xmlns:a16="http://schemas.microsoft.com/office/drawing/2014/main" id="{E24079D6-9EEA-44C9-8B22-D4AC88C85CF9}"/>
              </a:ext>
            </a:extLst>
          </p:cNvPr>
          <p:cNvPicPr>
            <a:picLocks noChangeAspect="1"/>
          </p:cNvPicPr>
          <p:nvPr/>
        </p:nvPicPr>
        <p:blipFill rotWithShape="1">
          <a:blip r:embed="rId2"/>
          <a:srcRect l="10966" r="5584"/>
          <a:stretch/>
        </p:blipFill>
        <p:spPr>
          <a:xfrm>
            <a:off x="196731" y="170453"/>
            <a:ext cx="3794884" cy="6517096"/>
          </a:xfrm>
          <a:prstGeom prst="rect">
            <a:avLst/>
          </a:prstGeom>
        </p:spPr>
      </p:pic>
      <p:pic>
        <p:nvPicPr>
          <p:cNvPr id="5" name="Εικόνα 5" descr="Εικόνα που περιέχει υπαίθριος, κτίριο, ουρανός, πόλη&#10;&#10;Περιγραφή που δημιουργήθηκε αυτόματα">
            <a:extLst>
              <a:ext uri="{FF2B5EF4-FFF2-40B4-BE49-F238E27FC236}">
                <a16:creationId xmlns:a16="http://schemas.microsoft.com/office/drawing/2014/main" id="{33A189CE-B25B-42A9-8299-09C12957B201}"/>
              </a:ext>
            </a:extLst>
          </p:cNvPr>
          <p:cNvPicPr>
            <a:picLocks noChangeAspect="1"/>
          </p:cNvPicPr>
          <p:nvPr/>
        </p:nvPicPr>
        <p:blipFill rotWithShape="1">
          <a:blip r:embed="rId3"/>
          <a:srcRect t="3781" r="-1" b="1772"/>
          <a:stretch/>
        </p:blipFill>
        <p:spPr>
          <a:xfrm>
            <a:off x="4184141" y="165371"/>
            <a:ext cx="3826711" cy="3176540"/>
          </a:xfrm>
          <a:prstGeom prst="rect">
            <a:avLst/>
          </a:prstGeom>
        </p:spPr>
      </p:pic>
      <p:pic>
        <p:nvPicPr>
          <p:cNvPr id="2" name="Εικόνα 2" descr="Εικόνα που περιέχει χάρτης&#10;&#10;Περιγραφή που δημιουργήθηκε αυτόματα">
            <a:extLst>
              <a:ext uri="{FF2B5EF4-FFF2-40B4-BE49-F238E27FC236}">
                <a16:creationId xmlns:a16="http://schemas.microsoft.com/office/drawing/2014/main" id="{2E0B1388-89C9-4610-839F-811BDC4A0F44}"/>
              </a:ext>
            </a:extLst>
          </p:cNvPr>
          <p:cNvPicPr>
            <a:picLocks noChangeAspect="1"/>
          </p:cNvPicPr>
          <p:nvPr/>
        </p:nvPicPr>
        <p:blipFill rotWithShape="1">
          <a:blip r:embed="rId4"/>
          <a:srcRect t="7463" r="1" b="15533"/>
          <a:stretch/>
        </p:blipFill>
        <p:spPr>
          <a:xfrm>
            <a:off x="8193992" y="159910"/>
            <a:ext cx="3826711" cy="3181966"/>
          </a:xfrm>
          <a:prstGeom prst="rect">
            <a:avLst/>
          </a:prstGeom>
        </p:spPr>
      </p:pic>
      <p:pic>
        <p:nvPicPr>
          <p:cNvPr id="6" name="Εικόνα 6" descr="Εικόνα που περιέχει κείμενο, υπαίθριος, οδός, πόλη&#10;&#10;Περιγραφή που δημιουργήθηκε αυτόματα">
            <a:extLst>
              <a:ext uri="{FF2B5EF4-FFF2-40B4-BE49-F238E27FC236}">
                <a16:creationId xmlns:a16="http://schemas.microsoft.com/office/drawing/2014/main" id="{801BEED9-9F8C-4759-B6A5-48FE97C399A4}"/>
              </a:ext>
            </a:extLst>
          </p:cNvPr>
          <p:cNvPicPr>
            <a:picLocks noChangeAspect="1"/>
          </p:cNvPicPr>
          <p:nvPr/>
        </p:nvPicPr>
        <p:blipFill rotWithShape="1">
          <a:blip r:embed="rId5"/>
          <a:srcRect l="23202" r="17912" b="-2"/>
          <a:stretch/>
        </p:blipFill>
        <p:spPr>
          <a:xfrm>
            <a:off x="4184141" y="3512234"/>
            <a:ext cx="3826711" cy="3175314"/>
          </a:xfrm>
          <a:prstGeom prst="rect">
            <a:avLst/>
          </a:prstGeom>
        </p:spPr>
      </p:pic>
      <p:pic>
        <p:nvPicPr>
          <p:cNvPr id="4" name="Εικόνα 4" descr="Εικόνα που περιέχει βουνό, υπαίθριος, φύση, θέρετρο&#10;&#10;Περιγραφή που δημιουργήθηκε αυτόματα">
            <a:extLst>
              <a:ext uri="{FF2B5EF4-FFF2-40B4-BE49-F238E27FC236}">
                <a16:creationId xmlns:a16="http://schemas.microsoft.com/office/drawing/2014/main" id="{B0D6C2D6-98ED-4FD1-A194-F293F499B558}"/>
              </a:ext>
            </a:extLst>
          </p:cNvPr>
          <p:cNvPicPr>
            <a:picLocks noChangeAspect="1"/>
          </p:cNvPicPr>
          <p:nvPr/>
        </p:nvPicPr>
        <p:blipFill rotWithShape="1">
          <a:blip r:embed="rId6"/>
          <a:srcRect l="18910" r="3745" b="2"/>
          <a:stretch/>
        </p:blipFill>
        <p:spPr>
          <a:xfrm>
            <a:off x="8193992" y="3505966"/>
            <a:ext cx="3826711" cy="3181582"/>
          </a:xfrm>
          <a:prstGeom prst="rect">
            <a:avLst/>
          </a:prstGeom>
        </p:spPr>
      </p:pic>
    </p:spTree>
    <p:extLst>
      <p:ext uri="{BB962C8B-B14F-4D97-AF65-F5344CB8AC3E}">
        <p14:creationId xmlns:p14="http://schemas.microsoft.com/office/powerpoint/2010/main" val="10448694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46965E-26AA-4B46-BBB4-2ACE677CDF26}"/>
              </a:ext>
            </a:extLst>
          </p:cNvPr>
          <p:cNvSpPr>
            <a:spLocks noGrp="1"/>
          </p:cNvSpPr>
          <p:nvPr>
            <p:ph type="ctrTitle"/>
          </p:nvPr>
        </p:nvSpPr>
        <p:spPr/>
        <p:txBody>
          <a:bodyPr/>
          <a:lstStyle/>
          <a:p>
            <a:r>
              <a:rPr lang="el-GR" dirty="0">
                <a:ea typeface="+mj-lt"/>
                <a:cs typeface="+mj-lt"/>
              </a:rPr>
              <a:t>ALBANIAN FOOD</a:t>
            </a:r>
            <a:endParaRPr lang="el-GR" i="0" dirty="0">
              <a:ea typeface="+mj-lt"/>
              <a:cs typeface="+mj-lt"/>
            </a:endParaRPr>
          </a:p>
          <a:p>
            <a:endParaRPr lang="el-GR"/>
          </a:p>
        </p:txBody>
      </p:sp>
      <p:sp>
        <p:nvSpPr>
          <p:cNvPr id="3" name="Υπότιτλος 2">
            <a:extLst>
              <a:ext uri="{FF2B5EF4-FFF2-40B4-BE49-F238E27FC236}">
                <a16:creationId xmlns:a16="http://schemas.microsoft.com/office/drawing/2014/main" id="{252DB5A5-AEBA-4EFF-9D8D-7B0A27B50944}"/>
              </a:ext>
            </a:extLst>
          </p:cNvPr>
          <p:cNvSpPr>
            <a:spLocks noGrp="1"/>
          </p:cNvSpPr>
          <p:nvPr>
            <p:ph type="subTitle" idx="1"/>
          </p:nvPr>
        </p:nvSpPr>
        <p:spPr>
          <a:xfrm>
            <a:off x="1524000" y="4104507"/>
            <a:ext cx="9144000" cy="1135529"/>
          </a:xfrm>
        </p:spPr>
        <p:txBody>
          <a:bodyPr/>
          <a:lstStyle/>
          <a:p>
            <a:endParaRPr lang="el-GR"/>
          </a:p>
        </p:txBody>
      </p:sp>
    </p:spTree>
    <p:extLst>
      <p:ext uri="{BB962C8B-B14F-4D97-AF65-F5344CB8AC3E}">
        <p14:creationId xmlns:p14="http://schemas.microsoft.com/office/powerpoint/2010/main" val="448695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6CA7A60-8DF8-4B78-BFE3-B372B90AB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3">
            <a:extLst>
              <a:ext uri="{FF2B5EF4-FFF2-40B4-BE49-F238E27FC236}">
                <a16:creationId xmlns:a16="http://schemas.microsoft.com/office/drawing/2014/main" id="{FF4BD241-F172-410B-B0DE-9D7344B35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4850735" cy="685799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2320626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320626 w 6125882"/>
              <a:gd name="connsiteY4" fmla="*/ 0 h 6857998"/>
              <a:gd name="connsiteX0" fmla="*/ 2034528 w 5839784"/>
              <a:gd name="connsiteY0" fmla="*/ 0 h 6857998"/>
              <a:gd name="connsiteX1" fmla="*/ 5839784 w 5839784"/>
              <a:gd name="connsiteY1" fmla="*/ 0 h 6857998"/>
              <a:gd name="connsiteX2" fmla="*/ 5839784 w 5839784"/>
              <a:gd name="connsiteY2" fmla="*/ 6857998 h 6857998"/>
              <a:gd name="connsiteX3" fmla="*/ 0 w 5839784"/>
              <a:gd name="connsiteY3" fmla="*/ 6856093 h 6857998"/>
              <a:gd name="connsiteX4" fmla="*/ 2034528 w 5839784"/>
              <a:gd name="connsiteY4" fmla="*/ 0 h 6857998"/>
              <a:gd name="connsiteX0" fmla="*/ 2482758 w 5839784"/>
              <a:gd name="connsiteY0" fmla="*/ 10951 h 6857998"/>
              <a:gd name="connsiteX1" fmla="*/ 5839784 w 5839784"/>
              <a:gd name="connsiteY1" fmla="*/ 0 h 6857998"/>
              <a:gd name="connsiteX2" fmla="*/ 5839784 w 5839784"/>
              <a:gd name="connsiteY2" fmla="*/ 6857998 h 6857998"/>
              <a:gd name="connsiteX3" fmla="*/ 0 w 5839784"/>
              <a:gd name="connsiteY3" fmla="*/ 6856093 h 6857998"/>
              <a:gd name="connsiteX4" fmla="*/ 2482758 w 5839784"/>
              <a:gd name="connsiteY4" fmla="*/ 10951 h 6857998"/>
              <a:gd name="connsiteX0" fmla="*/ 2495565 w 5839784"/>
              <a:gd name="connsiteY0" fmla="*/ 0 h 6857998"/>
              <a:gd name="connsiteX1" fmla="*/ 5839784 w 5839784"/>
              <a:gd name="connsiteY1" fmla="*/ 0 h 6857998"/>
              <a:gd name="connsiteX2" fmla="*/ 5839784 w 5839784"/>
              <a:gd name="connsiteY2" fmla="*/ 6857998 h 6857998"/>
              <a:gd name="connsiteX3" fmla="*/ 0 w 5839784"/>
              <a:gd name="connsiteY3" fmla="*/ 6856093 h 6857998"/>
              <a:gd name="connsiteX4" fmla="*/ 2495565 w 5839784"/>
              <a:gd name="connsiteY4" fmla="*/ 0 h 6857998"/>
              <a:gd name="connsiteX0" fmla="*/ 2328480 w 5672699"/>
              <a:gd name="connsiteY0" fmla="*/ 0 h 6857998"/>
              <a:gd name="connsiteX1" fmla="*/ 5672699 w 5672699"/>
              <a:gd name="connsiteY1" fmla="*/ 0 h 6857998"/>
              <a:gd name="connsiteX2" fmla="*/ 5672699 w 5672699"/>
              <a:gd name="connsiteY2" fmla="*/ 6857998 h 6857998"/>
              <a:gd name="connsiteX3" fmla="*/ 0 w 5672699"/>
              <a:gd name="connsiteY3" fmla="*/ 6856093 h 6857998"/>
              <a:gd name="connsiteX4" fmla="*/ 2328480 w 5672699"/>
              <a:gd name="connsiteY4" fmla="*/ 0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699" h="6857998">
                <a:moveTo>
                  <a:pt x="2328480" y="0"/>
                </a:moveTo>
                <a:lnTo>
                  <a:pt x="5672699" y="0"/>
                </a:lnTo>
                <a:lnTo>
                  <a:pt x="5672699" y="6857998"/>
                </a:lnTo>
                <a:lnTo>
                  <a:pt x="0" y="6856093"/>
                </a:lnTo>
                <a:lnTo>
                  <a:pt x="232848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80D0EA1-742B-4693-A645-6A582A1C1402}"/>
              </a:ext>
            </a:extLst>
          </p:cNvPr>
          <p:cNvSpPr>
            <a:spLocks noGrp="1"/>
          </p:cNvSpPr>
          <p:nvPr>
            <p:ph type="title"/>
          </p:nvPr>
        </p:nvSpPr>
        <p:spPr>
          <a:xfrm>
            <a:off x="668005" y="657225"/>
            <a:ext cx="3230515" cy="3569822"/>
          </a:xfrm>
        </p:spPr>
        <p:txBody>
          <a:bodyPr anchor="t">
            <a:normAutofit/>
          </a:bodyPr>
          <a:lstStyle/>
          <a:p>
            <a:r>
              <a:rPr lang="el-GR" err="1"/>
              <a:t>reshedi</a:t>
            </a:r>
          </a:p>
        </p:txBody>
      </p:sp>
      <p:cxnSp>
        <p:nvCxnSpPr>
          <p:cNvPr id="24" name="Straight Connector 23">
            <a:extLst>
              <a:ext uri="{FF2B5EF4-FFF2-40B4-BE49-F238E27FC236}">
                <a16:creationId xmlns:a16="http://schemas.microsoft.com/office/drawing/2014/main" id="{F1CEFB97-33B1-4F90-A6B8-EAA26EEA1E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93" y="4305300"/>
            <a:ext cx="4515220" cy="25527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 name="Θέση περιεχομένου 2">
            <a:extLst>
              <a:ext uri="{FF2B5EF4-FFF2-40B4-BE49-F238E27FC236}">
                <a16:creationId xmlns:a16="http://schemas.microsoft.com/office/drawing/2014/main" id="{8E1BA377-70C6-46D3-9698-395ED2E76050}"/>
              </a:ext>
            </a:extLst>
          </p:cNvPr>
          <p:cNvGraphicFramePr>
            <a:graphicFrameLocks noGrp="1"/>
          </p:cNvGraphicFramePr>
          <p:nvPr>
            <p:ph idx="1"/>
            <p:extLst>
              <p:ext uri="{D42A27DB-BD31-4B8C-83A1-F6EECF244321}">
                <p14:modId xmlns:p14="http://schemas.microsoft.com/office/powerpoint/2010/main" val="81317342"/>
              </p:ext>
            </p:extLst>
          </p:nvPr>
        </p:nvGraphicFramePr>
        <p:xfrm>
          <a:off x="5146923" y="832268"/>
          <a:ext cx="6289466" cy="5146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50992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2" descr="Εικόνα που περιέχει φαγητό, κομμάτι, φέτα&#10;&#10;Περιγραφή που δημιουργήθηκε αυτόματα">
            <a:extLst>
              <a:ext uri="{FF2B5EF4-FFF2-40B4-BE49-F238E27FC236}">
                <a16:creationId xmlns:a16="http://schemas.microsoft.com/office/drawing/2014/main" id="{F4EFD85E-F423-4883-AC08-00353A12E3AE}"/>
              </a:ext>
            </a:extLst>
          </p:cNvPr>
          <p:cNvPicPr>
            <a:picLocks noChangeAspect="1"/>
          </p:cNvPicPr>
          <p:nvPr/>
        </p:nvPicPr>
        <p:blipFill>
          <a:blip r:embed="rId2"/>
          <a:stretch>
            <a:fillRect/>
          </a:stretch>
        </p:blipFill>
        <p:spPr>
          <a:xfrm>
            <a:off x="887509" y="391366"/>
            <a:ext cx="10603087" cy="6365476"/>
          </a:xfrm>
          <a:prstGeom prst="rect">
            <a:avLst/>
          </a:prstGeom>
        </p:spPr>
      </p:pic>
    </p:spTree>
    <p:extLst>
      <p:ext uri="{BB962C8B-B14F-4D97-AF65-F5344CB8AC3E}">
        <p14:creationId xmlns:p14="http://schemas.microsoft.com/office/powerpoint/2010/main" val="40571459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387520-AF96-4671-A31A-6E31E93102EF}"/>
              </a:ext>
            </a:extLst>
          </p:cNvPr>
          <p:cNvSpPr>
            <a:spLocks noGrp="1"/>
          </p:cNvSpPr>
          <p:nvPr>
            <p:ph type="title"/>
          </p:nvPr>
        </p:nvSpPr>
        <p:spPr>
          <a:xfrm>
            <a:off x="1862667" y="1817512"/>
            <a:ext cx="9906000" cy="83934"/>
          </a:xfrm>
        </p:spPr>
        <p:txBody>
          <a:bodyPr>
            <a:normAutofit fontScale="90000"/>
          </a:bodyPr>
          <a:lstStyle/>
          <a:p>
            <a:r>
              <a:rPr lang="el-GR" i="0" dirty="0">
                <a:ea typeface="+mj-lt"/>
                <a:cs typeface="+mj-lt"/>
              </a:rPr>
              <a:t>ATTRACTIONS THAT </a:t>
            </a:r>
            <a:r>
              <a:rPr lang="el-GR" i="0" dirty="0" err="1">
                <a:ea typeface="+mj-lt"/>
                <a:cs typeface="+mj-lt"/>
              </a:rPr>
              <a:t>people</a:t>
            </a:r>
            <a:r>
              <a:rPr lang="el-GR" i="0" dirty="0">
                <a:ea typeface="+mj-lt"/>
                <a:cs typeface="+mj-lt"/>
              </a:rPr>
              <a:t> SHOULD VISIT</a:t>
            </a:r>
            <a:endParaRPr lang="el-GR" dirty="0"/>
          </a:p>
        </p:txBody>
      </p:sp>
      <p:sp>
        <p:nvSpPr>
          <p:cNvPr id="3" name="Θέση περιεχομένου 2">
            <a:extLst>
              <a:ext uri="{FF2B5EF4-FFF2-40B4-BE49-F238E27FC236}">
                <a16:creationId xmlns:a16="http://schemas.microsoft.com/office/drawing/2014/main" id="{4D4D7B58-8278-4003-8ECD-39AF76ECAB5C}"/>
              </a:ext>
            </a:extLst>
          </p:cNvPr>
          <p:cNvSpPr>
            <a:spLocks noGrp="1"/>
          </p:cNvSpPr>
          <p:nvPr>
            <p:ph idx="1"/>
          </p:nvPr>
        </p:nvSpPr>
        <p:spPr>
          <a:xfrm>
            <a:off x="1538111" y="3279553"/>
            <a:ext cx="9906000" cy="1794869"/>
          </a:xfrm>
        </p:spPr>
        <p:txBody>
          <a:bodyPr vert="horz" lIns="91440" tIns="45720" rIns="91440" bIns="45720" rtlCol="0" anchor="t">
            <a:normAutofit/>
          </a:bodyPr>
          <a:lstStyle/>
          <a:p>
            <a:r>
              <a:rPr lang="el-GR" b="1" dirty="0" err="1">
                <a:ea typeface="+mn-lt"/>
                <a:cs typeface="+mn-lt"/>
              </a:rPr>
              <a:t>Krujë</a:t>
            </a:r>
            <a:r>
              <a:rPr lang="el-GR" dirty="0">
                <a:ea typeface="+mn-lt"/>
                <a:cs typeface="+mn-lt"/>
              </a:rPr>
              <a:t> </a:t>
            </a:r>
            <a:r>
              <a:rPr lang="el-GR" dirty="0" err="1">
                <a:ea typeface="+mn-lt"/>
                <a:cs typeface="+mn-lt"/>
              </a:rPr>
              <a:t>is</a:t>
            </a:r>
            <a:r>
              <a:rPr lang="el-GR" dirty="0">
                <a:ea typeface="+mn-lt"/>
                <a:cs typeface="+mn-lt"/>
              </a:rPr>
              <a:t> a </a:t>
            </a:r>
            <a:r>
              <a:rPr lang="el-GR" dirty="0" err="1">
                <a:ea typeface="+mn-lt"/>
                <a:cs typeface="+mn-lt"/>
              </a:rPr>
              <a:t>town</a:t>
            </a:r>
            <a:r>
              <a:rPr lang="el-GR" dirty="0">
                <a:ea typeface="+mn-lt"/>
                <a:cs typeface="+mn-lt"/>
              </a:rPr>
              <a:t> and a</a:t>
            </a:r>
            <a:r>
              <a:rPr lang="el-GR" dirty="0">
                <a:solidFill>
                  <a:srgbClr val="7030A0"/>
                </a:solidFill>
                <a:ea typeface="+mn-lt"/>
                <a:cs typeface="+mn-lt"/>
              </a:rPr>
              <a:t> </a:t>
            </a:r>
            <a:r>
              <a:rPr lang="el-GR" dirty="0" err="1">
                <a:solidFill>
                  <a:srgbClr val="7030A0"/>
                </a:solidFill>
                <a:ea typeface="+mn-lt"/>
                <a:cs typeface="+mn-lt"/>
              </a:rPr>
              <a:t>municipality</a:t>
            </a:r>
            <a:r>
              <a:rPr lang="el-GR" dirty="0">
                <a:ea typeface="+mn-lt"/>
                <a:cs typeface="+mn-lt"/>
              </a:rPr>
              <a:t> in </a:t>
            </a:r>
            <a:r>
              <a:rPr lang="el-GR" dirty="0" err="1">
                <a:ea typeface="+mn-lt"/>
                <a:cs typeface="+mn-lt"/>
              </a:rPr>
              <a:t>north</a:t>
            </a:r>
            <a:r>
              <a:rPr lang="el-GR" dirty="0">
                <a:ea typeface="+mn-lt"/>
                <a:cs typeface="+mn-lt"/>
              </a:rPr>
              <a:t> </a:t>
            </a:r>
            <a:r>
              <a:rPr lang="el-GR" dirty="0" err="1">
                <a:ea typeface="+mn-lt"/>
                <a:cs typeface="+mn-lt"/>
              </a:rPr>
              <a:t>central</a:t>
            </a:r>
            <a:r>
              <a:rPr lang="el-GR" dirty="0">
                <a:ea typeface="+mn-lt"/>
                <a:cs typeface="+mn-lt"/>
              </a:rPr>
              <a:t> </a:t>
            </a:r>
            <a:r>
              <a:rPr lang="el-GR" dirty="0" err="1">
                <a:ea typeface="+mn-lt"/>
                <a:cs typeface="+mn-lt"/>
              </a:rPr>
              <a:t>Albania</a:t>
            </a:r>
            <a:r>
              <a:rPr lang="el-GR" dirty="0">
                <a:ea typeface="+mn-lt"/>
                <a:cs typeface="+mn-lt"/>
              </a:rPr>
              <a:t>. </a:t>
            </a:r>
            <a:r>
              <a:rPr lang="el-GR" dirty="0" err="1">
                <a:ea typeface="+mn-lt"/>
                <a:cs typeface="+mn-lt"/>
              </a:rPr>
              <a:t>Located</a:t>
            </a:r>
            <a:r>
              <a:rPr lang="el-GR" dirty="0">
                <a:ea typeface="+mn-lt"/>
                <a:cs typeface="+mn-lt"/>
              </a:rPr>
              <a:t> </a:t>
            </a:r>
            <a:r>
              <a:rPr lang="el-GR" dirty="0" err="1">
                <a:ea typeface="+mn-lt"/>
                <a:cs typeface="+mn-lt"/>
              </a:rPr>
              <a:t>between</a:t>
            </a:r>
            <a:r>
              <a:rPr lang="el-GR" dirty="0">
                <a:ea typeface="+mn-lt"/>
                <a:cs typeface="+mn-lt"/>
              </a:rPr>
              <a:t> </a:t>
            </a:r>
            <a:r>
              <a:rPr lang="el-GR" dirty="0" err="1">
                <a:ea typeface="+mn-lt"/>
                <a:cs typeface="+mn-lt"/>
              </a:rPr>
              <a:t>Mount</a:t>
            </a:r>
            <a:r>
              <a:rPr lang="el-GR" dirty="0">
                <a:ea typeface="+mn-lt"/>
                <a:cs typeface="+mn-lt"/>
              </a:rPr>
              <a:t> </a:t>
            </a:r>
            <a:r>
              <a:rPr lang="el-GR" dirty="0" err="1">
                <a:ea typeface="+mn-lt"/>
                <a:cs typeface="+mn-lt"/>
              </a:rPr>
              <a:t>Krujë</a:t>
            </a:r>
            <a:r>
              <a:rPr lang="el-GR" dirty="0">
                <a:ea typeface="+mn-lt"/>
                <a:cs typeface="+mn-lt"/>
              </a:rPr>
              <a:t> and the </a:t>
            </a:r>
            <a:r>
              <a:rPr lang="el-GR" dirty="0" err="1">
                <a:ea typeface="+mn-lt"/>
                <a:cs typeface="+mn-lt"/>
              </a:rPr>
              <a:t>Ishëm</a:t>
            </a:r>
            <a:r>
              <a:rPr lang="el-GR" dirty="0">
                <a:ea typeface="+mn-lt"/>
                <a:cs typeface="+mn-lt"/>
              </a:rPr>
              <a:t> </a:t>
            </a:r>
            <a:r>
              <a:rPr lang="el-GR" dirty="0" err="1">
                <a:ea typeface="+mn-lt"/>
                <a:cs typeface="+mn-lt"/>
              </a:rPr>
              <a:t>River</a:t>
            </a:r>
            <a:r>
              <a:rPr lang="el-GR" dirty="0">
                <a:ea typeface="+mn-lt"/>
                <a:cs typeface="+mn-lt"/>
              </a:rPr>
              <a:t>, the </a:t>
            </a:r>
            <a:r>
              <a:rPr lang="el-GR" dirty="0" err="1">
                <a:ea typeface="+mn-lt"/>
                <a:cs typeface="+mn-lt"/>
              </a:rPr>
              <a:t>city</a:t>
            </a:r>
            <a:r>
              <a:rPr lang="el-GR" dirty="0">
                <a:ea typeface="+mn-lt"/>
                <a:cs typeface="+mn-lt"/>
              </a:rPr>
              <a:t> </a:t>
            </a:r>
            <a:r>
              <a:rPr lang="el-GR" dirty="0" err="1">
                <a:ea typeface="+mn-lt"/>
                <a:cs typeface="+mn-lt"/>
              </a:rPr>
              <a:t>is</a:t>
            </a:r>
            <a:r>
              <a:rPr lang="el-GR" dirty="0">
                <a:ea typeface="+mn-lt"/>
                <a:cs typeface="+mn-lt"/>
              </a:rPr>
              <a:t> </a:t>
            </a:r>
            <a:r>
              <a:rPr lang="el-GR" dirty="0" err="1">
                <a:ea typeface="+mn-lt"/>
                <a:cs typeface="+mn-lt"/>
              </a:rPr>
              <a:t>only</a:t>
            </a:r>
            <a:r>
              <a:rPr lang="el-GR" dirty="0">
                <a:ea typeface="+mn-lt"/>
                <a:cs typeface="+mn-lt"/>
              </a:rPr>
              <a:t> 20 </a:t>
            </a:r>
            <a:r>
              <a:rPr lang="el-GR" dirty="0" err="1">
                <a:ea typeface="+mn-lt"/>
                <a:cs typeface="+mn-lt"/>
              </a:rPr>
              <a:t>km</a:t>
            </a:r>
            <a:r>
              <a:rPr lang="el-GR" dirty="0">
                <a:ea typeface="+mn-lt"/>
                <a:cs typeface="+mn-lt"/>
              </a:rPr>
              <a:t> </a:t>
            </a:r>
            <a:r>
              <a:rPr lang="el-GR" dirty="0" err="1">
                <a:ea typeface="+mn-lt"/>
                <a:cs typeface="+mn-lt"/>
              </a:rPr>
              <a:t>north</a:t>
            </a:r>
            <a:r>
              <a:rPr lang="el-GR" dirty="0">
                <a:ea typeface="+mn-lt"/>
                <a:cs typeface="+mn-lt"/>
              </a:rPr>
              <a:t> </a:t>
            </a:r>
            <a:r>
              <a:rPr lang="el-GR" dirty="0" err="1">
                <a:ea typeface="+mn-lt"/>
                <a:cs typeface="+mn-lt"/>
              </a:rPr>
              <a:t>from</a:t>
            </a:r>
            <a:r>
              <a:rPr lang="el-GR" dirty="0">
                <a:ea typeface="+mn-lt"/>
                <a:cs typeface="+mn-lt"/>
              </a:rPr>
              <a:t> the </a:t>
            </a:r>
            <a:r>
              <a:rPr lang="el-GR" dirty="0" err="1">
                <a:ea typeface="+mn-lt"/>
                <a:cs typeface="+mn-lt"/>
              </a:rPr>
              <a:t>capital</a:t>
            </a:r>
            <a:r>
              <a:rPr lang="el-GR" dirty="0">
                <a:ea typeface="+mn-lt"/>
                <a:cs typeface="+mn-lt"/>
              </a:rPr>
              <a:t> of </a:t>
            </a:r>
            <a:r>
              <a:rPr lang="el-GR" dirty="0" err="1">
                <a:ea typeface="+mn-lt"/>
                <a:cs typeface="+mn-lt"/>
              </a:rPr>
              <a:t>Albania</a:t>
            </a:r>
            <a:r>
              <a:rPr lang="el-GR" dirty="0">
                <a:ea typeface="+mn-lt"/>
                <a:cs typeface="+mn-lt"/>
              </a:rPr>
              <a:t>, </a:t>
            </a:r>
            <a:r>
              <a:rPr lang="el-GR" dirty="0" err="1">
                <a:ea typeface="+mn-lt"/>
                <a:cs typeface="+mn-lt"/>
              </a:rPr>
              <a:t>Tirana</a:t>
            </a:r>
            <a:r>
              <a:rPr lang="el-GR" dirty="0">
                <a:ea typeface="+mn-lt"/>
                <a:cs typeface="+mn-lt"/>
              </a:rPr>
              <a:t>.</a:t>
            </a:r>
          </a:p>
          <a:p>
            <a:r>
              <a:rPr lang="el-GR" dirty="0">
                <a:solidFill>
                  <a:srgbClr val="7030A0"/>
                </a:solidFill>
                <a:ea typeface="+mn-lt"/>
                <a:cs typeface="+mn-lt"/>
              </a:rPr>
              <a:t>δήμος</a:t>
            </a:r>
            <a:endParaRPr lang="el-GR" dirty="0">
              <a:solidFill>
                <a:srgbClr val="7030A0"/>
              </a:solidFill>
            </a:endParaRPr>
          </a:p>
        </p:txBody>
      </p:sp>
    </p:spTree>
    <p:extLst>
      <p:ext uri="{BB962C8B-B14F-4D97-AF65-F5344CB8AC3E}">
        <p14:creationId xmlns:p14="http://schemas.microsoft.com/office/powerpoint/2010/main" val="29185682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D7EA4C-1317-4B48-BB5B-A41B69738BA3}"/>
              </a:ext>
            </a:extLst>
          </p:cNvPr>
          <p:cNvSpPr>
            <a:spLocks noGrp="1"/>
          </p:cNvSpPr>
          <p:nvPr>
            <p:ph type="title"/>
          </p:nvPr>
        </p:nvSpPr>
        <p:spPr/>
        <p:txBody>
          <a:bodyPr/>
          <a:lstStyle/>
          <a:p>
            <a:r>
              <a:rPr lang="el-GR" b="1" i="0" err="1">
                <a:ea typeface="+mj-lt"/>
                <a:cs typeface="+mj-lt"/>
              </a:rPr>
              <a:t>Krujë</a:t>
            </a:r>
            <a:endParaRPr lang="el-GR" err="1"/>
          </a:p>
        </p:txBody>
      </p:sp>
      <p:sp>
        <p:nvSpPr>
          <p:cNvPr id="3" name="Θέση περιεχομένου 2">
            <a:extLst>
              <a:ext uri="{FF2B5EF4-FFF2-40B4-BE49-F238E27FC236}">
                <a16:creationId xmlns:a16="http://schemas.microsoft.com/office/drawing/2014/main" id="{2093A820-1638-41AF-B898-BABC874C45B5}"/>
              </a:ext>
            </a:extLst>
          </p:cNvPr>
          <p:cNvSpPr>
            <a:spLocks noGrp="1"/>
          </p:cNvSpPr>
          <p:nvPr>
            <p:ph idx="1"/>
          </p:nvPr>
        </p:nvSpPr>
        <p:spPr/>
        <p:txBody>
          <a:bodyPr vert="horz" lIns="91440" tIns="45720" rIns="91440" bIns="45720" rtlCol="0" anchor="t">
            <a:normAutofit fontScale="92500" lnSpcReduction="10000"/>
          </a:bodyPr>
          <a:lstStyle/>
          <a:p>
            <a:r>
              <a:rPr lang="el-GR" dirty="0" err="1">
                <a:ea typeface="+mn-lt"/>
                <a:cs typeface="+mn-lt"/>
              </a:rPr>
              <a:t>Krujë</a:t>
            </a:r>
            <a:r>
              <a:rPr lang="el-GR" dirty="0">
                <a:ea typeface="+mn-lt"/>
                <a:cs typeface="+mn-lt"/>
              </a:rPr>
              <a:t> </a:t>
            </a:r>
            <a:r>
              <a:rPr lang="el-GR" dirty="0" err="1">
                <a:ea typeface="+mn-lt"/>
                <a:cs typeface="+mn-lt"/>
              </a:rPr>
              <a:t>was</a:t>
            </a:r>
            <a:r>
              <a:rPr lang="el-GR" dirty="0">
                <a:ea typeface="+mn-lt"/>
                <a:cs typeface="+mn-lt"/>
              </a:rPr>
              <a:t> </a:t>
            </a:r>
            <a:r>
              <a:rPr lang="el-GR" dirty="0" err="1">
                <a:ea typeface="+mn-lt"/>
                <a:cs typeface="+mn-lt"/>
              </a:rPr>
              <a:t>inhabited</a:t>
            </a:r>
            <a:r>
              <a:rPr lang="el-GR" dirty="0">
                <a:ea typeface="+mn-lt"/>
                <a:cs typeface="+mn-lt"/>
              </a:rPr>
              <a:t> </a:t>
            </a:r>
            <a:r>
              <a:rPr lang="el-GR" dirty="0" err="1">
                <a:ea typeface="+mn-lt"/>
                <a:cs typeface="+mn-lt"/>
              </a:rPr>
              <a:t>by</a:t>
            </a:r>
            <a:r>
              <a:rPr lang="el-GR" dirty="0">
                <a:ea typeface="+mn-lt"/>
                <a:cs typeface="+mn-lt"/>
              </a:rPr>
              <a:t> the </a:t>
            </a:r>
            <a:r>
              <a:rPr lang="el-GR" dirty="0" err="1">
                <a:ea typeface="+mn-lt"/>
                <a:cs typeface="+mn-lt"/>
              </a:rPr>
              <a:t>ancient</a:t>
            </a:r>
            <a:r>
              <a:rPr lang="el-GR" dirty="0">
                <a:ea typeface="+mn-lt"/>
                <a:cs typeface="+mn-lt"/>
              </a:rPr>
              <a:t> </a:t>
            </a:r>
            <a:r>
              <a:rPr lang="el-GR" dirty="0" err="1">
                <a:ea typeface="+mn-lt"/>
                <a:cs typeface="+mn-lt"/>
              </a:rPr>
              <a:t>Illyrian</a:t>
            </a:r>
            <a:r>
              <a:rPr lang="el-GR" dirty="0">
                <a:ea typeface="+mn-lt"/>
                <a:cs typeface="+mn-lt"/>
              </a:rPr>
              <a:t> </a:t>
            </a:r>
            <a:r>
              <a:rPr lang="el-GR" dirty="0" err="1">
                <a:ea typeface="+mn-lt"/>
                <a:cs typeface="+mn-lt"/>
              </a:rPr>
              <a:t>tribe</a:t>
            </a:r>
            <a:r>
              <a:rPr lang="el-GR" dirty="0">
                <a:ea typeface="+mn-lt"/>
                <a:cs typeface="+mn-lt"/>
              </a:rPr>
              <a:t> of the </a:t>
            </a:r>
            <a:r>
              <a:rPr lang="el-GR" dirty="0" err="1">
                <a:ea typeface="+mn-lt"/>
                <a:cs typeface="+mn-lt"/>
              </a:rPr>
              <a:t>Albani</a:t>
            </a:r>
            <a:r>
              <a:rPr lang="el-GR" dirty="0">
                <a:ea typeface="+mn-lt"/>
                <a:cs typeface="+mn-lt"/>
              </a:rPr>
              <a:t>. In 1190 </a:t>
            </a:r>
            <a:r>
              <a:rPr lang="el-GR" dirty="0" err="1">
                <a:ea typeface="+mn-lt"/>
                <a:cs typeface="+mn-lt"/>
              </a:rPr>
              <a:t>Krujë</a:t>
            </a:r>
            <a:r>
              <a:rPr lang="el-GR" dirty="0">
                <a:ea typeface="+mn-lt"/>
                <a:cs typeface="+mn-lt"/>
              </a:rPr>
              <a:t> </a:t>
            </a:r>
            <a:r>
              <a:rPr lang="el-GR" dirty="0" err="1">
                <a:ea typeface="+mn-lt"/>
                <a:cs typeface="+mn-lt"/>
              </a:rPr>
              <a:t>became</a:t>
            </a:r>
            <a:r>
              <a:rPr lang="el-GR" dirty="0">
                <a:ea typeface="+mn-lt"/>
                <a:cs typeface="+mn-lt"/>
              </a:rPr>
              <a:t> the </a:t>
            </a:r>
            <a:r>
              <a:rPr lang="el-GR" dirty="0" err="1">
                <a:ea typeface="+mn-lt"/>
                <a:cs typeface="+mn-lt"/>
              </a:rPr>
              <a:t>capital</a:t>
            </a:r>
            <a:r>
              <a:rPr lang="el-GR" dirty="0">
                <a:ea typeface="+mn-lt"/>
                <a:cs typeface="+mn-lt"/>
              </a:rPr>
              <a:t> of the </a:t>
            </a:r>
            <a:r>
              <a:rPr lang="el-GR" dirty="0" err="1">
                <a:ea typeface="+mn-lt"/>
                <a:cs typeface="+mn-lt"/>
              </a:rPr>
              <a:t>first</a:t>
            </a:r>
            <a:r>
              <a:rPr lang="el-GR" dirty="0">
                <a:ea typeface="+mn-lt"/>
                <a:cs typeface="+mn-lt"/>
              </a:rPr>
              <a:t> </a:t>
            </a:r>
            <a:r>
              <a:rPr lang="el-GR" dirty="0" err="1">
                <a:ea typeface="+mn-lt"/>
                <a:cs typeface="+mn-lt"/>
              </a:rPr>
              <a:t>Albanian</a:t>
            </a:r>
            <a:r>
              <a:rPr lang="el-GR" dirty="0">
                <a:ea typeface="+mn-lt"/>
                <a:cs typeface="+mn-lt"/>
              </a:rPr>
              <a:t> </a:t>
            </a:r>
            <a:r>
              <a:rPr lang="el-GR" dirty="0" err="1">
                <a:ea typeface="+mn-lt"/>
                <a:cs typeface="+mn-lt"/>
              </a:rPr>
              <a:t>state</a:t>
            </a:r>
            <a:r>
              <a:rPr lang="el-GR" dirty="0">
                <a:ea typeface="+mn-lt"/>
                <a:cs typeface="+mn-lt"/>
              </a:rPr>
              <a:t> in the </a:t>
            </a:r>
            <a:r>
              <a:rPr lang="el-GR" dirty="0" err="1">
                <a:ea typeface="+mn-lt"/>
                <a:cs typeface="+mn-lt"/>
              </a:rPr>
              <a:t>middle</a:t>
            </a:r>
            <a:r>
              <a:rPr lang="el-GR" dirty="0">
                <a:ea typeface="+mn-lt"/>
                <a:cs typeface="+mn-lt"/>
              </a:rPr>
              <a:t> </a:t>
            </a:r>
            <a:r>
              <a:rPr lang="el-GR" dirty="0" err="1">
                <a:ea typeface="+mn-lt"/>
                <a:cs typeface="+mn-lt"/>
              </a:rPr>
              <a:t>ages</a:t>
            </a:r>
            <a:r>
              <a:rPr lang="el-GR" dirty="0">
                <a:ea typeface="+mn-lt"/>
                <a:cs typeface="+mn-lt"/>
              </a:rPr>
              <a:t>, the </a:t>
            </a:r>
            <a:r>
              <a:rPr lang="el-GR" dirty="0" err="1">
                <a:ea typeface="+mn-lt"/>
                <a:cs typeface="+mn-lt"/>
              </a:rPr>
              <a:t>Principality</a:t>
            </a:r>
            <a:r>
              <a:rPr lang="el-GR" dirty="0">
                <a:ea typeface="+mn-lt"/>
                <a:cs typeface="+mn-lt"/>
              </a:rPr>
              <a:t> of </a:t>
            </a:r>
            <a:r>
              <a:rPr lang="el-GR" dirty="0" err="1">
                <a:ea typeface="+mn-lt"/>
                <a:cs typeface="+mn-lt"/>
              </a:rPr>
              <a:t>Arbër</a:t>
            </a:r>
            <a:r>
              <a:rPr lang="el-GR" dirty="0">
                <a:ea typeface="+mn-lt"/>
                <a:cs typeface="+mn-lt"/>
              </a:rPr>
              <a:t>. </a:t>
            </a:r>
            <a:r>
              <a:rPr lang="el-GR" dirty="0" err="1">
                <a:ea typeface="+mn-lt"/>
                <a:cs typeface="+mn-lt"/>
              </a:rPr>
              <a:t>Later</a:t>
            </a:r>
            <a:r>
              <a:rPr lang="el-GR" dirty="0">
                <a:ea typeface="+mn-lt"/>
                <a:cs typeface="+mn-lt"/>
              </a:rPr>
              <a:t> </a:t>
            </a:r>
            <a:r>
              <a:rPr lang="el-GR" dirty="0" err="1">
                <a:ea typeface="+mn-lt"/>
                <a:cs typeface="+mn-lt"/>
              </a:rPr>
              <a:t>it</a:t>
            </a:r>
            <a:r>
              <a:rPr lang="el-GR" dirty="0">
                <a:ea typeface="+mn-lt"/>
                <a:cs typeface="+mn-lt"/>
              </a:rPr>
              <a:t> </a:t>
            </a:r>
            <a:r>
              <a:rPr lang="el-GR" dirty="0" err="1">
                <a:ea typeface="+mn-lt"/>
                <a:cs typeface="+mn-lt"/>
              </a:rPr>
              <a:t>was</a:t>
            </a:r>
            <a:r>
              <a:rPr lang="el-GR" dirty="0">
                <a:ea typeface="+mn-lt"/>
                <a:cs typeface="+mn-lt"/>
              </a:rPr>
              <a:t> the </a:t>
            </a:r>
            <a:r>
              <a:rPr lang="el-GR" dirty="0" err="1">
                <a:ea typeface="+mn-lt"/>
                <a:cs typeface="+mn-lt"/>
              </a:rPr>
              <a:t>capital</a:t>
            </a:r>
            <a:r>
              <a:rPr lang="el-GR" dirty="0">
                <a:ea typeface="+mn-lt"/>
                <a:cs typeface="+mn-lt"/>
              </a:rPr>
              <a:t> of the </a:t>
            </a:r>
            <a:r>
              <a:rPr lang="el-GR" dirty="0" err="1">
                <a:ea typeface="+mn-lt"/>
                <a:cs typeface="+mn-lt"/>
              </a:rPr>
              <a:t>Kingdom</a:t>
            </a:r>
            <a:r>
              <a:rPr lang="el-GR" dirty="0">
                <a:ea typeface="+mn-lt"/>
                <a:cs typeface="+mn-lt"/>
              </a:rPr>
              <a:t> of </a:t>
            </a:r>
            <a:r>
              <a:rPr lang="el-GR" dirty="0" err="1">
                <a:ea typeface="+mn-lt"/>
                <a:cs typeface="+mn-lt"/>
              </a:rPr>
              <a:t>Albania</a:t>
            </a:r>
            <a:r>
              <a:rPr lang="el-GR" dirty="0">
                <a:ea typeface="+mn-lt"/>
                <a:cs typeface="+mn-lt"/>
              </a:rPr>
              <a:t>, </a:t>
            </a:r>
            <a:r>
              <a:rPr lang="el-GR" dirty="0" err="1">
                <a:ea typeface="+mn-lt"/>
                <a:cs typeface="+mn-lt"/>
              </a:rPr>
              <a:t>while</a:t>
            </a:r>
            <a:r>
              <a:rPr lang="el-GR" dirty="0">
                <a:ea typeface="+mn-lt"/>
                <a:cs typeface="+mn-lt"/>
              </a:rPr>
              <a:t> in the </a:t>
            </a:r>
            <a:r>
              <a:rPr lang="el-GR" dirty="0" err="1">
                <a:ea typeface="+mn-lt"/>
                <a:cs typeface="+mn-lt"/>
              </a:rPr>
              <a:t>early</a:t>
            </a:r>
            <a:r>
              <a:rPr lang="el-GR" dirty="0">
                <a:ea typeface="+mn-lt"/>
                <a:cs typeface="+mn-lt"/>
              </a:rPr>
              <a:t> 15th </a:t>
            </a:r>
            <a:r>
              <a:rPr lang="el-GR" dirty="0" err="1">
                <a:ea typeface="+mn-lt"/>
                <a:cs typeface="+mn-lt"/>
              </a:rPr>
              <a:t>century</a:t>
            </a:r>
            <a:r>
              <a:rPr lang="el-GR" dirty="0">
                <a:ea typeface="+mn-lt"/>
                <a:cs typeface="+mn-lt"/>
              </a:rPr>
              <a:t> </a:t>
            </a:r>
            <a:r>
              <a:rPr lang="el-GR" dirty="0" err="1">
                <a:ea typeface="+mn-lt"/>
                <a:cs typeface="+mn-lt"/>
              </a:rPr>
              <a:t>Krujë</a:t>
            </a:r>
            <a:r>
              <a:rPr lang="el-GR" dirty="0">
                <a:ea typeface="+mn-lt"/>
                <a:cs typeface="+mn-lt"/>
              </a:rPr>
              <a:t> </a:t>
            </a:r>
            <a:r>
              <a:rPr lang="el-GR" dirty="0" err="1">
                <a:ea typeface="+mn-lt"/>
                <a:cs typeface="+mn-lt"/>
              </a:rPr>
              <a:t>was</a:t>
            </a:r>
            <a:r>
              <a:rPr lang="el-GR" dirty="0">
                <a:ea typeface="+mn-lt"/>
                <a:cs typeface="+mn-lt"/>
              </a:rPr>
              <a:t> </a:t>
            </a:r>
            <a:r>
              <a:rPr lang="el-GR" dirty="0" err="1">
                <a:ea typeface="+mn-lt"/>
                <a:cs typeface="+mn-lt"/>
              </a:rPr>
              <a:t>conquered</a:t>
            </a:r>
            <a:r>
              <a:rPr lang="el-GR" dirty="0">
                <a:ea typeface="+mn-lt"/>
                <a:cs typeface="+mn-lt"/>
              </a:rPr>
              <a:t> </a:t>
            </a:r>
            <a:r>
              <a:rPr lang="el-GR" dirty="0" err="1">
                <a:ea typeface="+mn-lt"/>
                <a:cs typeface="+mn-lt"/>
              </a:rPr>
              <a:t>by</a:t>
            </a:r>
            <a:r>
              <a:rPr lang="el-GR" dirty="0">
                <a:ea typeface="+mn-lt"/>
                <a:cs typeface="+mn-lt"/>
              </a:rPr>
              <a:t> the </a:t>
            </a:r>
            <a:r>
              <a:rPr lang="el-GR" dirty="0" err="1">
                <a:ea typeface="+mn-lt"/>
                <a:cs typeface="+mn-lt"/>
              </a:rPr>
              <a:t>Ottoman</a:t>
            </a:r>
            <a:r>
              <a:rPr lang="el-GR" dirty="0">
                <a:ea typeface="+mn-lt"/>
                <a:cs typeface="+mn-lt"/>
              </a:rPr>
              <a:t> </a:t>
            </a:r>
            <a:r>
              <a:rPr lang="el-GR" dirty="0" err="1">
                <a:ea typeface="+mn-lt"/>
                <a:cs typeface="+mn-lt"/>
              </a:rPr>
              <a:t>Empire</a:t>
            </a:r>
            <a:r>
              <a:rPr lang="el-GR" dirty="0">
                <a:ea typeface="+mn-lt"/>
                <a:cs typeface="+mn-lt"/>
              </a:rPr>
              <a:t>, </a:t>
            </a:r>
            <a:r>
              <a:rPr lang="el-GR" dirty="0" err="1">
                <a:ea typeface="+mn-lt"/>
                <a:cs typeface="+mn-lt"/>
              </a:rPr>
              <a:t>but</a:t>
            </a:r>
            <a:r>
              <a:rPr lang="el-GR" dirty="0">
                <a:ea typeface="+mn-lt"/>
                <a:cs typeface="+mn-lt"/>
              </a:rPr>
              <a:t> </a:t>
            </a:r>
            <a:r>
              <a:rPr lang="el-GR" dirty="0" err="1">
                <a:ea typeface="+mn-lt"/>
                <a:cs typeface="+mn-lt"/>
              </a:rPr>
              <a:t>then</a:t>
            </a:r>
            <a:r>
              <a:rPr lang="el-GR" dirty="0">
                <a:ea typeface="+mn-lt"/>
                <a:cs typeface="+mn-lt"/>
              </a:rPr>
              <a:t> </a:t>
            </a:r>
            <a:r>
              <a:rPr lang="el-GR" dirty="0" err="1">
                <a:ea typeface="+mn-lt"/>
                <a:cs typeface="+mn-lt"/>
              </a:rPr>
              <a:t>recaptured</a:t>
            </a:r>
            <a:r>
              <a:rPr lang="el-GR" dirty="0">
                <a:ea typeface="+mn-lt"/>
                <a:cs typeface="+mn-lt"/>
              </a:rPr>
              <a:t> in 1443 </a:t>
            </a:r>
            <a:r>
              <a:rPr lang="el-GR" dirty="0" err="1">
                <a:ea typeface="+mn-lt"/>
                <a:cs typeface="+mn-lt"/>
              </a:rPr>
              <a:t>by</a:t>
            </a:r>
            <a:r>
              <a:rPr lang="el-GR" dirty="0">
                <a:ea typeface="+mn-lt"/>
                <a:cs typeface="+mn-lt"/>
              </a:rPr>
              <a:t> </a:t>
            </a:r>
            <a:r>
              <a:rPr lang="el-GR" dirty="0" err="1">
                <a:ea typeface="+mn-lt"/>
                <a:cs typeface="+mn-lt"/>
              </a:rPr>
              <a:t>Skanderbeg</a:t>
            </a:r>
            <a:r>
              <a:rPr lang="el-GR" dirty="0">
                <a:ea typeface="+mn-lt"/>
                <a:cs typeface="+mn-lt"/>
              </a:rPr>
              <a:t>, </a:t>
            </a:r>
            <a:r>
              <a:rPr lang="el-GR" dirty="0" err="1">
                <a:ea typeface="+mn-lt"/>
                <a:cs typeface="+mn-lt"/>
              </a:rPr>
              <a:t>leader</a:t>
            </a:r>
            <a:r>
              <a:rPr lang="el-GR" dirty="0">
                <a:ea typeface="+mn-lt"/>
                <a:cs typeface="+mn-lt"/>
              </a:rPr>
              <a:t> of the </a:t>
            </a:r>
            <a:r>
              <a:rPr lang="el-GR" dirty="0" err="1">
                <a:ea typeface="+mn-lt"/>
                <a:cs typeface="+mn-lt"/>
              </a:rPr>
              <a:t>League</a:t>
            </a:r>
            <a:r>
              <a:rPr lang="el-GR" dirty="0">
                <a:ea typeface="+mn-lt"/>
                <a:cs typeface="+mn-lt"/>
              </a:rPr>
              <a:t> of </a:t>
            </a:r>
            <a:r>
              <a:rPr lang="el-GR" dirty="0" err="1">
                <a:ea typeface="+mn-lt"/>
                <a:cs typeface="+mn-lt"/>
              </a:rPr>
              <a:t>Lezhë</a:t>
            </a:r>
            <a:r>
              <a:rPr lang="el-GR" dirty="0">
                <a:ea typeface="+mn-lt"/>
                <a:cs typeface="+mn-lt"/>
              </a:rPr>
              <a:t>, </a:t>
            </a:r>
            <a:r>
              <a:rPr lang="el-GR" dirty="0" err="1">
                <a:ea typeface="+mn-lt"/>
                <a:cs typeface="+mn-lt"/>
              </a:rPr>
              <a:t>who</a:t>
            </a:r>
            <a:r>
              <a:rPr lang="el-GR" dirty="0">
                <a:ea typeface="+mn-lt"/>
                <a:cs typeface="+mn-lt"/>
              </a:rPr>
              <a:t> </a:t>
            </a:r>
            <a:r>
              <a:rPr lang="el-GR" dirty="0" err="1">
                <a:ea typeface="+mn-lt"/>
                <a:cs typeface="+mn-lt"/>
              </a:rPr>
              <a:t>successfully</a:t>
            </a:r>
            <a:r>
              <a:rPr lang="el-GR" dirty="0">
                <a:ea typeface="+mn-lt"/>
                <a:cs typeface="+mn-lt"/>
              </a:rPr>
              <a:t> </a:t>
            </a:r>
            <a:r>
              <a:rPr lang="el-GR" dirty="0" err="1">
                <a:ea typeface="+mn-lt"/>
                <a:cs typeface="+mn-lt"/>
              </a:rPr>
              <a:t>defended</a:t>
            </a:r>
            <a:r>
              <a:rPr lang="el-GR" dirty="0">
                <a:ea typeface="+mn-lt"/>
                <a:cs typeface="+mn-lt"/>
              </a:rPr>
              <a:t> </a:t>
            </a:r>
            <a:r>
              <a:rPr lang="el-GR" dirty="0" err="1">
                <a:ea typeface="+mn-lt"/>
                <a:cs typeface="+mn-lt"/>
              </a:rPr>
              <a:t>it</a:t>
            </a:r>
            <a:r>
              <a:rPr lang="el-GR" dirty="0">
                <a:ea typeface="+mn-lt"/>
                <a:cs typeface="+mn-lt"/>
              </a:rPr>
              <a:t> </a:t>
            </a:r>
            <a:r>
              <a:rPr lang="el-GR" dirty="0" err="1">
                <a:ea typeface="+mn-lt"/>
                <a:cs typeface="+mn-lt"/>
              </a:rPr>
              <a:t>against</a:t>
            </a:r>
            <a:r>
              <a:rPr lang="el-GR" dirty="0">
                <a:ea typeface="+mn-lt"/>
                <a:cs typeface="+mn-lt"/>
              </a:rPr>
              <a:t> </a:t>
            </a:r>
            <a:r>
              <a:rPr lang="el-GR" dirty="0" err="1">
                <a:ea typeface="+mn-lt"/>
                <a:cs typeface="+mn-lt"/>
              </a:rPr>
              <a:t>three</a:t>
            </a:r>
            <a:r>
              <a:rPr lang="el-GR" dirty="0">
                <a:ea typeface="+mn-lt"/>
                <a:cs typeface="+mn-lt"/>
              </a:rPr>
              <a:t> </a:t>
            </a:r>
            <a:r>
              <a:rPr lang="el-GR" dirty="0" err="1">
                <a:ea typeface="+mn-lt"/>
                <a:cs typeface="+mn-lt"/>
              </a:rPr>
              <a:t>Ottoman</a:t>
            </a:r>
            <a:r>
              <a:rPr lang="el-GR" dirty="0">
                <a:ea typeface="+mn-lt"/>
                <a:cs typeface="+mn-lt"/>
              </a:rPr>
              <a:t> </a:t>
            </a:r>
            <a:r>
              <a:rPr lang="el-GR" dirty="0" err="1">
                <a:ea typeface="+mn-lt"/>
                <a:cs typeface="+mn-lt"/>
              </a:rPr>
              <a:t>sieges</a:t>
            </a:r>
            <a:r>
              <a:rPr lang="el-GR" dirty="0">
                <a:ea typeface="+mn-lt"/>
                <a:cs typeface="+mn-lt"/>
              </a:rPr>
              <a:t> </a:t>
            </a:r>
            <a:r>
              <a:rPr lang="el-GR" dirty="0" err="1">
                <a:ea typeface="+mn-lt"/>
                <a:cs typeface="+mn-lt"/>
              </a:rPr>
              <a:t>until</a:t>
            </a:r>
            <a:r>
              <a:rPr lang="el-GR" dirty="0">
                <a:ea typeface="+mn-lt"/>
                <a:cs typeface="+mn-lt"/>
              </a:rPr>
              <a:t> </a:t>
            </a:r>
            <a:r>
              <a:rPr lang="el-GR" dirty="0" err="1">
                <a:ea typeface="+mn-lt"/>
                <a:cs typeface="+mn-lt"/>
              </a:rPr>
              <a:t>his</a:t>
            </a:r>
            <a:r>
              <a:rPr lang="el-GR" dirty="0">
                <a:ea typeface="+mn-lt"/>
                <a:cs typeface="+mn-lt"/>
              </a:rPr>
              <a:t> </a:t>
            </a:r>
            <a:r>
              <a:rPr lang="el-GR" dirty="0" err="1">
                <a:ea typeface="+mn-lt"/>
                <a:cs typeface="+mn-lt"/>
              </a:rPr>
              <a:t>death</a:t>
            </a:r>
            <a:r>
              <a:rPr lang="el-GR" dirty="0">
                <a:ea typeface="+mn-lt"/>
                <a:cs typeface="+mn-lt"/>
              </a:rPr>
              <a:t> in 1468.</a:t>
            </a:r>
          </a:p>
          <a:p>
            <a:r>
              <a:rPr lang="el-GR" dirty="0"/>
              <a:t>*</a:t>
            </a:r>
            <a:r>
              <a:rPr lang="el-GR" dirty="0" err="1"/>
              <a:t>Translate</a:t>
            </a:r>
            <a:r>
              <a:rPr lang="el-GR" dirty="0"/>
              <a:t>*</a:t>
            </a:r>
          </a:p>
          <a:p>
            <a:r>
              <a:rPr lang="el-GR" dirty="0">
                <a:ea typeface="+mn-lt"/>
                <a:cs typeface="+mn-lt"/>
              </a:rPr>
              <a:t>Ο </a:t>
            </a:r>
            <a:r>
              <a:rPr lang="el-GR" dirty="0" err="1">
                <a:ea typeface="+mn-lt"/>
                <a:cs typeface="+mn-lt"/>
              </a:rPr>
              <a:t>Krujë</a:t>
            </a:r>
            <a:r>
              <a:rPr lang="el-GR" dirty="0">
                <a:ea typeface="+mn-lt"/>
                <a:cs typeface="+mn-lt"/>
              </a:rPr>
              <a:t> κατοικήθηκε από την αρχαία φυλή </a:t>
            </a:r>
            <a:r>
              <a:rPr lang="el-GR" dirty="0" err="1">
                <a:ea typeface="+mn-lt"/>
                <a:cs typeface="+mn-lt"/>
              </a:rPr>
              <a:t>Illyrian</a:t>
            </a:r>
            <a:r>
              <a:rPr lang="el-GR" dirty="0">
                <a:ea typeface="+mn-lt"/>
                <a:cs typeface="+mn-lt"/>
              </a:rPr>
              <a:t> του </a:t>
            </a:r>
            <a:r>
              <a:rPr lang="el-GR" dirty="0" err="1">
                <a:ea typeface="+mn-lt"/>
                <a:cs typeface="+mn-lt"/>
              </a:rPr>
              <a:t>Albani</a:t>
            </a:r>
            <a:r>
              <a:rPr lang="el-GR" dirty="0">
                <a:ea typeface="+mn-lt"/>
                <a:cs typeface="+mn-lt"/>
              </a:rPr>
              <a:t>. Το 1190 ο </a:t>
            </a:r>
            <a:r>
              <a:rPr lang="el-GR" dirty="0" err="1">
                <a:ea typeface="+mn-lt"/>
                <a:cs typeface="+mn-lt"/>
              </a:rPr>
              <a:t>Krujë</a:t>
            </a:r>
            <a:r>
              <a:rPr lang="el-GR" dirty="0">
                <a:ea typeface="+mn-lt"/>
                <a:cs typeface="+mn-lt"/>
              </a:rPr>
              <a:t> έγινε η πρωτεύουσα του πρώτου Αλβανικού κράτους στο Μεσαίωνα, το Πριγκιπάτο του </a:t>
            </a:r>
            <a:r>
              <a:rPr lang="el-GR" dirty="0" err="1">
                <a:ea typeface="+mn-lt"/>
                <a:cs typeface="+mn-lt"/>
              </a:rPr>
              <a:t>Arbër</a:t>
            </a:r>
            <a:r>
              <a:rPr lang="el-GR" dirty="0">
                <a:ea typeface="+mn-lt"/>
                <a:cs typeface="+mn-lt"/>
              </a:rPr>
              <a:t>. Αργότερα ήταν η πρωτεύουσα του Βασιλείου της Αλβανίας, ενώ στις αρχές του 15ου αιώνα ο </a:t>
            </a:r>
            <a:r>
              <a:rPr lang="el-GR" dirty="0" err="1">
                <a:ea typeface="+mn-lt"/>
                <a:cs typeface="+mn-lt"/>
              </a:rPr>
              <a:t>Krujë</a:t>
            </a:r>
            <a:r>
              <a:rPr lang="el-GR" dirty="0">
                <a:ea typeface="+mn-lt"/>
                <a:cs typeface="+mn-lt"/>
              </a:rPr>
              <a:t> κατακτήθηκε από την Οθωμανική Αυτοκρατορία, αλλά στη συνέχεια ανακτήθηκε το 1443 από τον </a:t>
            </a:r>
            <a:r>
              <a:rPr lang="el-GR" dirty="0" err="1">
                <a:ea typeface="+mn-lt"/>
                <a:cs typeface="+mn-lt"/>
              </a:rPr>
              <a:t>Skanderbeg</a:t>
            </a:r>
            <a:r>
              <a:rPr lang="el-GR" dirty="0">
                <a:ea typeface="+mn-lt"/>
                <a:cs typeface="+mn-lt"/>
              </a:rPr>
              <a:t>, αρχηγό του Συνδέσμου της </a:t>
            </a:r>
            <a:r>
              <a:rPr lang="el-GR" dirty="0" err="1">
                <a:ea typeface="+mn-lt"/>
                <a:cs typeface="+mn-lt"/>
              </a:rPr>
              <a:t>Lezhë</a:t>
            </a:r>
            <a:r>
              <a:rPr lang="el-GR" dirty="0">
                <a:ea typeface="+mn-lt"/>
                <a:cs typeface="+mn-lt"/>
              </a:rPr>
              <a:t>, ο οποίος το υπεράσπισε με επιτυχία ενάντια σε τρεις οθωμανικές πολιορκίες μέχρι θάνατος το 1468</a:t>
            </a:r>
            <a:endParaRPr lang="el-GR" dirty="0"/>
          </a:p>
        </p:txBody>
      </p:sp>
    </p:spTree>
    <p:extLst>
      <p:ext uri="{BB962C8B-B14F-4D97-AF65-F5344CB8AC3E}">
        <p14:creationId xmlns:p14="http://schemas.microsoft.com/office/powerpoint/2010/main" val="1156561818"/>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2" descr="Εικόνα που περιέχει κείμενο, υπαίθριος, δέντρο, ιππασία&#10;&#10;Περιγραφή που δημιουργήθηκε αυτόματα">
            <a:extLst>
              <a:ext uri="{FF2B5EF4-FFF2-40B4-BE49-F238E27FC236}">
                <a16:creationId xmlns:a16="http://schemas.microsoft.com/office/drawing/2014/main" id="{8E1A1198-292D-4288-905A-CC2734DC6211}"/>
              </a:ext>
            </a:extLst>
          </p:cNvPr>
          <p:cNvPicPr>
            <a:picLocks noChangeAspect="1"/>
          </p:cNvPicPr>
          <p:nvPr/>
        </p:nvPicPr>
        <p:blipFill>
          <a:blip r:embed="rId2"/>
          <a:stretch>
            <a:fillRect/>
          </a:stretch>
        </p:blipFill>
        <p:spPr>
          <a:xfrm>
            <a:off x="2143566" y="804936"/>
            <a:ext cx="8203056" cy="4957114"/>
          </a:xfrm>
          <a:prstGeom prst="rect">
            <a:avLst/>
          </a:prstGeom>
        </p:spPr>
      </p:pic>
    </p:spTree>
    <p:extLst>
      <p:ext uri="{BB962C8B-B14F-4D97-AF65-F5344CB8AC3E}">
        <p14:creationId xmlns:p14="http://schemas.microsoft.com/office/powerpoint/2010/main" val="4013832627"/>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2" descr="Εικόνα που περιέχει ουρανός, υπαίθριος, οικία, τρόπος&#10;&#10;Περιγραφή που δημιουργήθηκε αυτόματα">
            <a:extLst>
              <a:ext uri="{FF2B5EF4-FFF2-40B4-BE49-F238E27FC236}">
                <a16:creationId xmlns:a16="http://schemas.microsoft.com/office/drawing/2014/main" id="{857F4E05-5093-4ED6-95C0-28508C210EFB}"/>
              </a:ext>
            </a:extLst>
          </p:cNvPr>
          <p:cNvPicPr>
            <a:picLocks noChangeAspect="1"/>
          </p:cNvPicPr>
          <p:nvPr/>
        </p:nvPicPr>
        <p:blipFill>
          <a:blip r:embed="rId2"/>
          <a:stretch>
            <a:fillRect/>
          </a:stretch>
        </p:blipFill>
        <p:spPr>
          <a:xfrm>
            <a:off x="1944682" y="575698"/>
            <a:ext cx="8288259" cy="5490943"/>
          </a:xfrm>
          <a:prstGeom prst="rect">
            <a:avLst/>
          </a:prstGeom>
        </p:spPr>
      </p:pic>
      <mc:AlternateContent xmlns:mc="http://schemas.openxmlformats.org/markup-compatibility/2006" xmlns:p14="http://schemas.microsoft.com/office/powerpoint/2010/main">
        <mc:Choice Requires="p14">
          <p:contentPart p14:bwMode="auto" r:id="rId3">
            <p14:nvContentPartPr>
              <p14:cNvPr id="23" name="Ink 22">
                <a:extLst>
                  <a:ext uri="{FF2B5EF4-FFF2-40B4-BE49-F238E27FC236}">
                    <a16:creationId xmlns:a16="http://schemas.microsoft.com/office/drawing/2014/main" id="{3AD82375-ECDE-412E-A43B-64D0B65C0682}"/>
                  </a:ext>
                </a:extLst>
              </p14:cNvPr>
              <p14:cNvContentPartPr/>
              <p14:nvPr/>
            </p14:nvContentPartPr>
            <p14:xfrm>
              <a:off x="5658532" y="5211111"/>
              <a:ext cx="19050" cy="19050"/>
            </p14:xfrm>
          </p:contentPart>
        </mc:Choice>
        <mc:Fallback xmlns="">
          <p:pic>
            <p:nvPicPr>
              <p:cNvPr id="23" name="Ink 22">
                <a:extLst>
                  <a:ext uri="{FF2B5EF4-FFF2-40B4-BE49-F238E27FC236}">
                    <a16:creationId xmlns:a16="http://schemas.microsoft.com/office/drawing/2014/main" id="{3AD82375-ECDE-412E-A43B-64D0B65C0682}"/>
                  </a:ext>
                </a:extLst>
              </p:cNvPr>
              <p:cNvPicPr/>
              <p:nvPr/>
            </p:nvPicPr>
            <p:blipFill>
              <a:blip r:embed="rId4"/>
              <a:stretch>
                <a:fillRect/>
              </a:stretch>
            </p:blipFill>
            <p:spPr>
              <a:xfrm>
                <a:off x="5615237" y="5075040"/>
                <a:ext cx="104775" cy="288471"/>
              </a:xfrm>
              <a:prstGeom prst="rect">
                <a:avLst/>
              </a:prstGeom>
            </p:spPr>
          </p:pic>
        </mc:Fallback>
      </mc:AlternateContent>
    </p:spTree>
    <p:extLst>
      <p:ext uri="{BB962C8B-B14F-4D97-AF65-F5344CB8AC3E}">
        <p14:creationId xmlns:p14="http://schemas.microsoft.com/office/powerpoint/2010/main" val="3558069670"/>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52274E-6329-4D2A-9A0C-F518CD6E9459}"/>
              </a:ext>
            </a:extLst>
          </p:cNvPr>
          <p:cNvSpPr>
            <a:spLocks noGrp="1"/>
          </p:cNvSpPr>
          <p:nvPr>
            <p:ph type="ctrTitle"/>
          </p:nvPr>
        </p:nvSpPr>
        <p:spPr/>
        <p:txBody>
          <a:bodyPr/>
          <a:lstStyle/>
          <a:p>
            <a:r>
              <a:rPr lang="el-GR" dirty="0" err="1"/>
              <a:t>Link</a:t>
            </a:r>
            <a:r>
              <a:rPr lang="el-GR" dirty="0"/>
              <a:t> </a:t>
            </a:r>
            <a:r>
              <a:rPr lang="el-GR" dirty="0" err="1"/>
              <a:t>with</a:t>
            </a:r>
            <a:r>
              <a:rPr lang="el-GR" dirty="0"/>
              <a:t> a </a:t>
            </a:r>
            <a:r>
              <a:rPr lang="el-GR" dirty="0" err="1"/>
              <a:t>video</a:t>
            </a:r>
          </a:p>
        </p:txBody>
      </p:sp>
      <p:sp>
        <p:nvSpPr>
          <p:cNvPr id="3" name="Θέση περιεχομένου 2">
            <a:extLst>
              <a:ext uri="{FF2B5EF4-FFF2-40B4-BE49-F238E27FC236}">
                <a16:creationId xmlns:a16="http://schemas.microsoft.com/office/drawing/2014/main" id="{7AC7B9F3-2AA0-4482-AF6B-5BBD87035899}"/>
              </a:ext>
            </a:extLst>
          </p:cNvPr>
          <p:cNvSpPr>
            <a:spLocks noGrp="1"/>
          </p:cNvSpPr>
          <p:nvPr>
            <p:ph type="subTitle" idx="1"/>
          </p:nvPr>
        </p:nvSpPr>
        <p:spPr/>
        <p:txBody>
          <a:bodyPr vert="horz" lIns="91440" tIns="45720" rIns="91440" bIns="45720" rtlCol="0" anchor="t">
            <a:normAutofit/>
          </a:bodyPr>
          <a:lstStyle/>
          <a:p>
            <a:r>
              <a:rPr lang="el-GR" b="0">
                <a:ea typeface="+mn-lt"/>
                <a:cs typeface="+mn-lt"/>
              </a:rPr>
              <a:t>https://youtu.be/EGc0m1Z3q-M</a:t>
            </a:r>
            <a:endParaRPr lang="el-GR"/>
          </a:p>
        </p:txBody>
      </p:sp>
    </p:spTree>
    <p:extLst>
      <p:ext uri="{BB962C8B-B14F-4D97-AF65-F5344CB8AC3E}">
        <p14:creationId xmlns:p14="http://schemas.microsoft.com/office/powerpoint/2010/main" val="18640831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44" name="Rectangle 43">
            <a:extLst>
              <a:ext uri="{FF2B5EF4-FFF2-40B4-BE49-F238E27FC236}">
                <a16:creationId xmlns:a16="http://schemas.microsoft.com/office/drawing/2014/main" id="{D3E0373C-BDE9-4FAA-892A-B226DD970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3">
            <a:extLst>
              <a:ext uri="{FF2B5EF4-FFF2-40B4-BE49-F238E27FC236}">
                <a16:creationId xmlns:a16="http://schemas.microsoft.com/office/drawing/2014/main" id="{FC2BFFFF-16DA-434F-B48D-28B539690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5979"/>
            <a:ext cx="3448424" cy="693221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57998">
                <a:moveTo>
                  <a:pt x="2702995" y="42638"/>
                </a:moveTo>
                <a:lnTo>
                  <a:pt x="6699211" y="0"/>
                </a:lnTo>
                <a:lnTo>
                  <a:pt x="6699211" y="6857998"/>
                </a:lnTo>
                <a:lnTo>
                  <a:pt x="0" y="6844350"/>
                </a:lnTo>
                <a:lnTo>
                  <a:pt x="2702995" y="4263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E8EAD419-2D3B-4CD6-A841-F11CA09440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6B6BCBB-0058-4390-AD65-0DBCF80E04D4}"/>
              </a:ext>
            </a:extLst>
          </p:cNvPr>
          <p:cNvSpPr txBox="1"/>
          <p:nvPr/>
        </p:nvSpPr>
        <p:spPr>
          <a:xfrm>
            <a:off x="375634" y="416394"/>
            <a:ext cx="11821731" cy="577910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SzPct val="80000"/>
              <a:buFont typeface="Arial" panose="020B0604020202020204" pitchFamily="34" charset="0"/>
              <a:buChar char="•"/>
            </a:pPr>
            <a:r>
              <a:rPr lang="en-US" sz="2800" b="1">
                <a:solidFill>
                  <a:schemeClr val="tx2"/>
                </a:solidFill>
                <a:latin typeface="Verdana Pro"/>
              </a:rPr>
              <a:t>Austria </a:t>
            </a:r>
            <a:r>
              <a:rPr lang="en-US" sz="2800">
                <a:solidFill>
                  <a:schemeClr val="tx2"/>
                </a:solidFill>
                <a:latin typeface="Verdana Pro"/>
              </a:rPr>
              <a:t>, officially the </a:t>
            </a:r>
            <a:r>
              <a:rPr lang="en-US" sz="2800" b="1">
                <a:solidFill>
                  <a:schemeClr val="tx2"/>
                </a:solidFill>
                <a:latin typeface="Verdana Pro"/>
              </a:rPr>
              <a:t>Republic of Austria </a:t>
            </a:r>
            <a:r>
              <a:rPr lang="en-US" sz="2800">
                <a:solidFill>
                  <a:schemeClr val="tx2"/>
                </a:solidFill>
                <a:latin typeface="Verdana Pro"/>
              </a:rPr>
              <a:t>, is a landlocked East Alpine country in the southern part of Central Europe. It is composed of nine federated states , one of which is Vienna, Austria's capital and largest city. It is bordered by Germany to the northwest, the Czech Republic to the north, Slovakia to the northeast, Hungary to the east, Slovenia and Italy to the south, and Switzerland and Liechtenstein to the west. </a:t>
            </a:r>
          </a:p>
        </p:txBody>
      </p:sp>
      <p:sp>
        <p:nvSpPr>
          <p:cNvPr id="2" name="TextBox 1">
            <a:extLst>
              <a:ext uri="{FF2B5EF4-FFF2-40B4-BE49-F238E27FC236}">
                <a16:creationId xmlns:a16="http://schemas.microsoft.com/office/drawing/2014/main" id="{5DA2F089-7F94-4830-A60A-D182F895758F}"/>
              </a:ext>
            </a:extLst>
          </p:cNvPr>
          <p:cNvSpPr txBox="1"/>
          <p:nvPr/>
        </p:nvSpPr>
        <p:spPr>
          <a:xfrm>
            <a:off x="4572000" y="533401"/>
            <a:ext cx="6477000" cy="577148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spcAft>
                <a:spcPts val="600"/>
              </a:spcAft>
              <a:buSzPct val="80000"/>
              <a:buFont typeface="Arial" panose="020B0604020202020204" pitchFamily="34" charset="0"/>
              <a:buChar char="•"/>
            </a:pPr>
            <a:endParaRPr lang="en-US" sz="3200">
              <a:solidFill>
                <a:schemeClr val="tx2"/>
              </a:solidFill>
            </a:endParaRPr>
          </a:p>
        </p:txBody>
      </p:sp>
    </p:spTree>
    <p:extLst>
      <p:ext uri="{BB962C8B-B14F-4D97-AF65-F5344CB8AC3E}">
        <p14:creationId xmlns:p14="http://schemas.microsoft.com/office/powerpoint/2010/main" val="41928328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FA49195-69EB-4E39-A68A-C232E2D03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A92F9DC-743D-47E7-A019-EE09540F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12635F9-FDC7-49A9-A89F-D8DB8BA00E48}"/>
              </a:ext>
            </a:extLst>
          </p:cNvPr>
          <p:cNvSpPr>
            <a:spLocks noGrp="1"/>
          </p:cNvSpPr>
          <p:nvPr>
            <p:ph type="ctrTitle"/>
          </p:nvPr>
        </p:nvSpPr>
        <p:spPr>
          <a:xfrm>
            <a:off x="2036409" y="649606"/>
            <a:ext cx="7802880" cy="3231543"/>
          </a:xfrm>
        </p:spPr>
        <p:txBody>
          <a:bodyPr>
            <a:normAutofit/>
          </a:bodyPr>
          <a:lstStyle/>
          <a:p>
            <a:r>
              <a:rPr lang="el-GR" err="1"/>
              <a:t>serbia</a:t>
            </a:r>
          </a:p>
        </p:txBody>
      </p:sp>
      <p:sp>
        <p:nvSpPr>
          <p:cNvPr id="3" name="Υπότιτλος 2">
            <a:extLst>
              <a:ext uri="{FF2B5EF4-FFF2-40B4-BE49-F238E27FC236}">
                <a16:creationId xmlns:a16="http://schemas.microsoft.com/office/drawing/2014/main" id="{2F644056-CCCA-408D-B2E5-0ED55177B9B3}"/>
              </a:ext>
            </a:extLst>
          </p:cNvPr>
          <p:cNvSpPr>
            <a:spLocks noGrp="1"/>
          </p:cNvSpPr>
          <p:nvPr>
            <p:ph type="subTitle" idx="1"/>
          </p:nvPr>
        </p:nvSpPr>
        <p:spPr>
          <a:xfrm>
            <a:off x="3017520" y="4617719"/>
            <a:ext cx="6156961" cy="1259620"/>
          </a:xfrm>
        </p:spPr>
        <p:txBody>
          <a:bodyPr anchor="ctr">
            <a:normAutofit/>
          </a:bodyPr>
          <a:lstStyle/>
          <a:p>
            <a:endParaRPr lang="el-GR"/>
          </a:p>
        </p:txBody>
      </p:sp>
      <p:cxnSp>
        <p:nvCxnSpPr>
          <p:cNvPr id="35" name="Straight Connector 34">
            <a:extLst>
              <a:ext uri="{FF2B5EF4-FFF2-40B4-BE49-F238E27FC236}">
                <a16:creationId xmlns:a16="http://schemas.microsoft.com/office/drawing/2014/main" id="{13280B82-CD55-43FD-92C4-F05E2A8D13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32" y="19556"/>
            <a:ext cx="8547253" cy="232232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0A4F542-D561-4AFB-8321-EB900BAF0A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31" y="0"/>
            <a:ext cx="1461005" cy="461772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4D9248B-0006-4BFE-8110-40C16E45C0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935720" y="3957320"/>
            <a:ext cx="3272713" cy="290067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E593BB5-7AFA-4C8F-AECA-CE733B1FD0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93326" y="0"/>
            <a:ext cx="1332509" cy="685799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521483B-CE28-412B-9C71-9BE081E9DC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37960" y="0"/>
            <a:ext cx="5654039" cy="220625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C9F4738-DD27-44BE-98C6-AB0B2296BD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5196840"/>
            <a:ext cx="5181599" cy="16416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852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3">
            <a:extLst>
              <a:ext uri="{FF2B5EF4-FFF2-40B4-BE49-F238E27FC236}">
                <a16:creationId xmlns:a16="http://schemas.microsoft.com/office/drawing/2014/main" id="{8CECB99A-E2AB-482F-A307-487955310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1323" y="-5553"/>
            <a:ext cx="8860678" cy="687330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229836 w 5905812"/>
              <a:gd name="connsiteY0" fmla="*/ 0 h 6888661"/>
              <a:gd name="connsiteX1" fmla="*/ 5905812 w 5905812"/>
              <a:gd name="connsiteY1" fmla="*/ 11953 h 6888661"/>
              <a:gd name="connsiteX2" fmla="*/ 5905812 w 5905812"/>
              <a:gd name="connsiteY2" fmla="*/ 6869951 h 6888661"/>
              <a:gd name="connsiteX3" fmla="*/ 0 w 5905812"/>
              <a:gd name="connsiteY3" fmla="*/ 6888661 h 6888661"/>
              <a:gd name="connsiteX4" fmla="*/ 1229836 w 5905812"/>
              <a:gd name="connsiteY4" fmla="*/ 0 h 6888661"/>
              <a:gd name="connsiteX0" fmla="*/ 1156550 w 5832526"/>
              <a:gd name="connsiteY0" fmla="*/ 0 h 6883466"/>
              <a:gd name="connsiteX1" fmla="*/ 5832526 w 5832526"/>
              <a:gd name="connsiteY1" fmla="*/ 11953 h 6883466"/>
              <a:gd name="connsiteX2" fmla="*/ 5832526 w 5832526"/>
              <a:gd name="connsiteY2" fmla="*/ 6869951 h 6883466"/>
              <a:gd name="connsiteX3" fmla="*/ 0 w 5832526"/>
              <a:gd name="connsiteY3" fmla="*/ 6883466 h 6883466"/>
              <a:gd name="connsiteX4" fmla="*/ 1156550 w 5832526"/>
              <a:gd name="connsiteY4" fmla="*/ 0 h 6883466"/>
              <a:gd name="connsiteX0" fmla="*/ 1104130 w 5780106"/>
              <a:gd name="connsiteY0" fmla="*/ 0 h 6873306"/>
              <a:gd name="connsiteX1" fmla="*/ 5780106 w 5780106"/>
              <a:gd name="connsiteY1" fmla="*/ 11953 h 6873306"/>
              <a:gd name="connsiteX2" fmla="*/ 5780106 w 5780106"/>
              <a:gd name="connsiteY2" fmla="*/ 6869951 h 6873306"/>
              <a:gd name="connsiteX3" fmla="*/ 0 w 5780106"/>
              <a:gd name="connsiteY3" fmla="*/ 6873306 h 6873306"/>
              <a:gd name="connsiteX4" fmla="*/ 1104130 w 5780106"/>
              <a:gd name="connsiteY4" fmla="*/ 0 h 6873306"/>
              <a:gd name="connsiteX0" fmla="*/ 1064815 w 5740791"/>
              <a:gd name="connsiteY0" fmla="*/ 0 h 6869951"/>
              <a:gd name="connsiteX1" fmla="*/ 5740791 w 5740791"/>
              <a:gd name="connsiteY1" fmla="*/ 11953 h 6869951"/>
              <a:gd name="connsiteX2" fmla="*/ 5740791 w 5740791"/>
              <a:gd name="connsiteY2" fmla="*/ 6869951 h 6869951"/>
              <a:gd name="connsiteX3" fmla="*/ 0 w 5740791"/>
              <a:gd name="connsiteY3" fmla="*/ 6863146 h 6869951"/>
              <a:gd name="connsiteX4" fmla="*/ 1064815 w 5740791"/>
              <a:gd name="connsiteY4" fmla="*/ 0 h 6869951"/>
              <a:gd name="connsiteX0" fmla="*/ 1038605 w 5714581"/>
              <a:gd name="connsiteY0" fmla="*/ 0 h 6873306"/>
              <a:gd name="connsiteX1" fmla="*/ 5714581 w 5714581"/>
              <a:gd name="connsiteY1" fmla="*/ 11953 h 6873306"/>
              <a:gd name="connsiteX2" fmla="*/ 5714581 w 5714581"/>
              <a:gd name="connsiteY2" fmla="*/ 6869951 h 6873306"/>
              <a:gd name="connsiteX3" fmla="*/ 0 w 5714581"/>
              <a:gd name="connsiteY3" fmla="*/ 6873306 h 6873306"/>
              <a:gd name="connsiteX4" fmla="*/ 1038605 w 5714581"/>
              <a:gd name="connsiteY4" fmla="*/ 0 h 6873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581" h="6873306">
                <a:moveTo>
                  <a:pt x="1038605" y="0"/>
                </a:moveTo>
                <a:lnTo>
                  <a:pt x="5714581" y="11953"/>
                </a:lnTo>
                <a:lnTo>
                  <a:pt x="5714581" y="6869951"/>
                </a:lnTo>
                <a:lnTo>
                  <a:pt x="0" y="6873306"/>
                </a:lnTo>
                <a:lnTo>
                  <a:pt x="103860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E050695-2490-43BE-9684-7AF0B1247389}"/>
              </a:ext>
            </a:extLst>
          </p:cNvPr>
          <p:cNvSpPr>
            <a:spLocks noGrp="1"/>
          </p:cNvSpPr>
          <p:nvPr>
            <p:ph type="title"/>
          </p:nvPr>
        </p:nvSpPr>
        <p:spPr>
          <a:xfrm>
            <a:off x="680484" y="675167"/>
            <a:ext cx="3971261" cy="4064174"/>
          </a:xfrm>
        </p:spPr>
        <p:txBody>
          <a:bodyPr anchor="t">
            <a:normAutofit/>
          </a:bodyPr>
          <a:lstStyle/>
          <a:p>
            <a:r>
              <a:rPr lang="el-GR" err="1"/>
              <a:t>Serbia</a:t>
            </a:r>
          </a:p>
        </p:txBody>
      </p:sp>
      <p:sp>
        <p:nvSpPr>
          <p:cNvPr id="6" name="Θέση περιεχομένου 5">
            <a:extLst>
              <a:ext uri="{FF2B5EF4-FFF2-40B4-BE49-F238E27FC236}">
                <a16:creationId xmlns:a16="http://schemas.microsoft.com/office/drawing/2014/main" id="{7B9AD1CB-647C-4336-83D8-69646B23AD74}"/>
              </a:ext>
            </a:extLst>
          </p:cNvPr>
          <p:cNvSpPr>
            <a:spLocks noGrp="1"/>
          </p:cNvSpPr>
          <p:nvPr>
            <p:ph idx="1"/>
          </p:nvPr>
        </p:nvSpPr>
        <p:spPr>
          <a:xfrm>
            <a:off x="5493026" y="533400"/>
            <a:ext cx="5883964" cy="5771481"/>
          </a:xfrm>
        </p:spPr>
        <p:txBody>
          <a:bodyPr vert="horz" lIns="91440" tIns="45720" rIns="91440" bIns="45720" rtlCol="0" anchor="ctr">
            <a:normAutofit/>
          </a:bodyPr>
          <a:lstStyle/>
          <a:p>
            <a:pPr marL="0" indent="0">
              <a:buNone/>
            </a:pPr>
            <a:r>
              <a:rPr lang="el-GR" sz="2200" dirty="0" err="1">
                <a:ea typeface="+mn-lt"/>
                <a:cs typeface="+mn-lt"/>
              </a:rPr>
              <a:t>Serbia</a:t>
            </a:r>
            <a:r>
              <a:rPr lang="el-GR" sz="2200" dirty="0">
                <a:ea typeface="+mn-lt"/>
                <a:cs typeface="+mn-lt"/>
              </a:rPr>
              <a:t> </a:t>
            </a:r>
            <a:r>
              <a:rPr lang="el-GR" sz="2200" dirty="0" err="1">
                <a:ea typeface="+mn-lt"/>
                <a:cs typeface="+mn-lt"/>
              </a:rPr>
              <a:t>is</a:t>
            </a:r>
            <a:r>
              <a:rPr lang="el-GR" sz="2200" dirty="0">
                <a:ea typeface="+mn-lt"/>
                <a:cs typeface="+mn-lt"/>
              </a:rPr>
              <a:t> a </a:t>
            </a:r>
            <a:r>
              <a:rPr lang="el-GR" sz="2200" dirty="0" err="1">
                <a:ea typeface="+mn-lt"/>
                <a:cs typeface="+mn-lt"/>
              </a:rPr>
              <a:t>landlocked</a:t>
            </a:r>
            <a:r>
              <a:rPr lang="el-GR" sz="2200" dirty="0">
                <a:ea typeface="+mn-lt"/>
                <a:cs typeface="+mn-lt"/>
              </a:rPr>
              <a:t> </a:t>
            </a:r>
            <a:r>
              <a:rPr lang="el-GR" sz="2200" dirty="0" err="1">
                <a:ea typeface="+mn-lt"/>
                <a:cs typeface="+mn-lt"/>
              </a:rPr>
              <a:t>country</a:t>
            </a:r>
            <a:r>
              <a:rPr lang="el-GR" sz="2200" dirty="0">
                <a:ea typeface="+mn-lt"/>
                <a:cs typeface="+mn-lt"/>
              </a:rPr>
              <a:t> </a:t>
            </a:r>
            <a:r>
              <a:rPr lang="el-GR" sz="2200" dirty="0" err="1">
                <a:ea typeface="+mn-lt"/>
                <a:cs typeface="+mn-lt"/>
              </a:rPr>
              <a:t>situated</a:t>
            </a:r>
            <a:r>
              <a:rPr lang="el-GR" sz="2200" dirty="0">
                <a:ea typeface="+mn-lt"/>
                <a:cs typeface="+mn-lt"/>
              </a:rPr>
              <a:t> </a:t>
            </a:r>
            <a:r>
              <a:rPr lang="el-GR" sz="2200" dirty="0" err="1">
                <a:ea typeface="+mn-lt"/>
                <a:cs typeface="+mn-lt"/>
              </a:rPr>
              <a:t>at</a:t>
            </a:r>
            <a:r>
              <a:rPr lang="el-GR" sz="2200" dirty="0">
                <a:ea typeface="+mn-lt"/>
                <a:cs typeface="+mn-lt"/>
              </a:rPr>
              <a:t> the </a:t>
            </a:r>
            <a:r>
              <a:rPr lang="el-GR" sz="2200" dirty="0" err="1">
                <a:ea typeface="+mn-lt"/>
                <a:cs typeface="+mn-lt"/>
              </a:rPr>
              <a:t>crossroads</a:t>
            </a:r>
            <a:r>
              <a:rPr lang="el-GR" sz="2200" dirty="0">
                <a:ea typeface="+mn-lt"/>
                <a:cs typeface="+mn-lt"/>
              </a:rPr>
              <a:t> of </a:t>
            </a:r>
            <a:r>
              <a:rPr lang="el-GR" sz="2200" dirty="0" err="1">
                <a:ea typeface="+mn-lt"/>
                <a:cs typeface="+mn-lt"/>
              </a:rPr>
              <a:t>Central</a:t>
            </a:r>
            <a:r>
              <a:rPr lang="el-GR" sz="2200" dirty="0">
                <a:ea typeface="+mn-lt"/>
                <a:cs typeface="+mn-lt"/>
              </a:rPr>
              <a:t> and </a:t>
            </a:r>
            <a:r>
              <a:rPr lang="el-GR" sz="2200" dirty="0" err="1">
                <a:ea typeface="+mn-lt"/>
                <a:cs typeface="+mn-lt"/>
              </a:rPr>
              <a:t>Southeast</a:t>
            </a:r>
            <a:r>
              <a:rPr lang="el-GR" sz="2200" dirty="0">
                <a:ea typeface="+mn-lt"/>
                <a:cs typeface="+mn-lt"/>
              </a:rPr>
              <a:t> Europe in the </a:t>
            </a:r>
            <a:r>
              <a:rPr lang="el-GR" sz="2200" dirty="0" err="1">
                <a:ea typeface="+mn-lt"/>
                <a:cs typeface="+mn-lt"/>
              </a:rPr>
              <a:t>southern</a:t>
            </a:r>
            <a:r>
              <a:rPr lang="el-GR" sz="2200" dirty="0">
                <a:ea typeface="+mn-lt"/>
                <a:cs typeface="+mn-lt"/>
              </a:rPr>
              <a:t> </a:t>
            </a:r>
            <a:r>
              <a:rPr lang="el-GR" sz="2200" dirty="0" err="1">
                <a:ea typeface="+mn-lt"/>
                <a:cs typeface="+mn-lt"/>
              </a:rPr>
              <a:t>Pannonian</a:t>
            </a:r>
            <a:r>
              <a:rPr lang="el-GR" sz="2200" dirty="0">
                <a:ea typeface="+mn-lt"/>
                <a:cs typeface="+mn-lt"/>
              </a:rPr>
              <a:t> </a:t>
            </a:r>
            <a:r>
              <a:rPr lang="el-GR" sz="2200" dirty="0" err="1">
                <a:ea typeface="+mn-lt"/>
                <a:cs typeface="+mn-lt"/>
              </a:rPr>
              <a:t>Plain</a:t>
            </a:r>
            <a:r>
              <a:rPr lang="el-GR" sz="2200" dirty="0">
                <a:ea typeface="+mn-lt"/>
                <a:cs typeface="+mn-lt"/>
              </a:rPr>
              <a:t> and the </a:t>
            </a:r>
            <a:r>
              <a:rPr lang="el-GR" sz="2200" dirty="0" err="1">
                <a:ea typeface="+mn-lt"/>
                <a:cs typeface="+mn-lt"/>
              </a:rPr>
              <a:t>central</a:t>
            </a:r>
            <a:r>
              <a:rPr lang="el-GR" sz="2200" dirty="0">
                <a:ea typeface="+mn-lt"/>
                <a:cs typeface="+mn-lt"/>
              </a:rPr>
              <a:t> </a:t>
            </a:r>
            <a:r>
              <a:rPr lang="el-GR" sz="2200" dirty="0" err="1">
                <a:ea typeface="+mn-lt"/>
                <a:cs typeface="+mn-lt"/>
              </a:rPr>
              <a:t>Balkans</a:t>
            </a:r>
            <a:r>
              <a:rPr lang="el-GR" sz="2200" dirty="0">
                <a:ea typeface="+mn-lt"/>
                <a:cs typeface="+mn-lt"/>
              </a:rPr>
              <a:t>. </a:t>
            </a:r>
            <a:r>
              <a:rPr lang="el-GR" sz="2200" dirty="0" err="1">
                <a:ea typeface="+mn-lt"/>
                <a:cs typeface="+mn-lt"/>
              </a:rPr>
              <a:t>It</a:t>
            </a:r>
            <a:r>
              <a:rPr lang="el-GR" sz="2200" dirty="0">
                <a:ea typeface="+mn-lt"/>
                <a:cs typeface="+mn-lt"/>
              </a:rPr>
              <a:t> </a:t>
            </a:r>
            <a:r>
              <a:rPr lang="el-GR" sz="2200" dirty="0" err="1">
                <a:ea typeface="+mn-lt"/>
                <a:cs typeface="+mn-lt"/>
              </a:rPr>
              <a:t>borders</a:t>
            </a:r>
            <a:r>
              <a:rPr lang="el-GR" sz="2200" dirty="0">
                <a:ea typeface="+mn-lt"/>
                <a:cs typeface="+mn-lt"/>
              </a:rPr>
              <a:t> </a:t>
            </a:r>
            <a:r>
              <a:rPr lang="el-GR" sz="2200" dirty="0" err="1">
                <a:ea typeface="+mn-lt"/>
                <a:cs typeface="+mn-lt"/>
              </a:rPr>
              <a:t>Hungary</a:t>
            </a:r>
            <a:r>
              <a:rPr lang="el-GR" sz="2200" dirty="0">
                <a:ea typeface="+mn-lt"/>
                <a:cs typeface="+mn-lt"/>
              </a:rPr>
              <a:t> </a:t>
            </a:r>
            <a:r>
              <a:rPr lang="el-GR" sz="2200" dirty="0" err="1">
                <a:ea typeface="+mn-lt"/>
                <a:cs typeface="+mn-lt"/>
              </a:rPr>
              <a:t>to</a:t>
            </a:r>
            <a:r>
              <a:rPr lang="el-GR" sz="2200" dirty="0">
                <a:ea typeface="+mn-lt"/>
                <a:cs typeface="+mn-lt"/>
              </a:rPr>
              <a:t> the </a:t>
            </a:r>
            <a:r>
              <a:rPr lang="el-GR" sz="2200" dirty="0" err="1">
                <a:ea typeface="+mn-lt"/>
                <a:cs typeface="+mn-lt"/>
              </a:rPr>
              <a:t>north</a:t>
            </a:r>
            <a:r>
              <a:rPr lang="el-GR" sz="2200" dirty="0">
                <a:ea typeface="+mn-lt"/>
                <a:cs typeface="+mn-lt"/>
              </a:rPr>
              <a:t>, </a:t>
            </a:r>
            <a:r>
              <a:rPr lang="el-GR" sz="2200" dirty="0" err="1">
                <a:ea typeface="+mn-lt"/>
                <a:cs typeface="+mn-lt"/>
              </a:rPr>
              <a:t>Romania</a:t>
            </a:r>
            <a:r>
              <a:rPr lang="el-GR" sz="2200" dirty="0">
                <a:ea typeface="+mn-lt"/>
                <a:cs typeface="+mn-lt"/>
              </a:rPr>
              <a:t> </a:t>
            </a:r>
            <a:r>
              <a:rPr lang="el-GR" sz="2200" dirty="0" err="1">
                <a:ea typeface="+mn-lt"/>
                <a:cs typeface="+mn-lt"/>
              </a:rPr>
              <a:t>to</a:t>
            </a:r>
            <a:r>
              <a:rPr lang="el-GR" sz="2200" dirty="0">
                <a:ea typeface="+mn-lt"/>
                <a:cs typeface="+mn-lt"/>
              </a:rPr>
              <a:t> the </a:t>
            </a:r>
            <a:r>
              <a:rPr lang="el-GR" sz="2200" dirty="0" err="1">
                <a:ea typeface="+mn-lt"/>
                <a:cs typeface="+mn-lt"/>
              </a:rPr>
              <a:t>northeast</a:t>
            </a:r>
            <a:r>
              <a:rPr lang="el-GR" sz="2200" dirty="0">
                <a:ea typeface="+mn-lt"/>
                <a:cs typeface="+mn-lt"/>
              </a:rPr>
              <a:t>, </a:t>
            </a:r>
            <a:r>
              <a:rPr lang="el-GR" sz="2200" dirty="0" err="1">
                <a:ea typeface="+mn-lt"/>
                <a:cs typeface="+mn-lt"/>
              </a:rPr>
              <a:t>Bulgaria</a:t>
            </a:r>
            <a:r>
              <a:rPr lang="el-GR" sz="2200" dirty="0">
                <a:ea typeface="+mn-lt"/>
                <a:cs typeface="+mn-lt"/>
              </a:rPr>
              <a:t> </a:t>
            </a:r>
            <a:r>
              <a:rPr lang="el-GR" sz="2200" dirty="0" err="1">
                <a:ea typeface="+mn-lt"/>
                <a:cs typeface="+mn-lt"/>
              </a:rPr>
              <a:t>to</a:t>
            </a:r>
            <a:r>
              <a:rPr lang="el-GR" sz="2200" dirty="0">
                <a:ea typeface="+mn-lt"/>
                <a:cs typeface="+mn-lt"/>
              </a:rPr>
              <a:t> the </a:t>
            </a:r>
            <a:r>
              <a:rPr lang="el-GR" sz="2200" dirty="0" err="1">
                <a:ea typeface="+mn-lt"/>
                <a:cs typeface="+mn-lt"/>
              </a:rPr>
              <a:t>southeast</a:t>
            </a:r>
            <a:r>
              <a:rPr lang="el-GR" sz="2200" dirty="0">
                <a:ea typeface="+mn-lt"/>
                <a:cs typeface="+mn-lt"/>
              </a:rPr>
              <a:t>, North </a:t>
            </a:r>
            <a:r>
              <a:rPr lang="el-GR" sz="2200" dirty="0" err="1">
                <a:ea typeface="+mn-lt"/>
                <a:cs typeface="+mn-lt"/>
              </a:rPr>
              <a:t>Macedonia</a:t>
            </a:r>
            <a:r>
              <a:rPr lang="el-GR" sz="2200" dirty="0">
                <a:ea typeface="+mn-lt"/>
                <a:cs typeface="+mn-lt"/>
              </a:rPr>
              <a:t> </a:t>
            </a:r>
            <a:r>
              <a:rPr lang="el-GR" sz="2200" dirty="0" err="1">
                <a:ea typeface="+mn-lt"/>
                <a:cs typeface="+mn-lt"/>
              </a:rPr>
              <a:t>to</a:t>
            </a:r>
            <a:r>
              <a:rPr lang="el-GR" sz="2200" dirty="0">
                <a:ea typeface="+mn-lt"/>
                <a:cs typeface="+mn-lt"/>
              </a:rPr>
              <a:t> the </a:t>
            </a:r>
            <a:r>
              <a:rPr lang="el-GR" sz="2200" dirty="0" err="1">
                <a:ea typeface="+mn-lt"/>
                <a:cs typeface="+mn-lt"/>
              </a:rPr>
              <a:t>south</a:t>
            </a:r>
            <a:r>
              <a:rPr lang="el-GR" sz="2200" dirty="0">
                <a:ea typeface="+mn-lt"/>
                <a:cs typeface="+mn-lt"/>
              </a:rPr>
              <a:t>, </a:t>
            </a:r>
            <a:r>
              <a:rPr lang="el-GR" sz="2200" dirty="0" err="1">
                <a:ea typeface="+mn-lt"/>
                <a:cs typeface="+mn-lt"/>
              </a:rPr>
              <a:t>Croatia</a:t>
            </a:r>
            <a:r>
              <a:rPr lang="el-GR" sz="2200" dirty="0">
                <a:ea typeface="+mn-lt"/>
                <a:cs typeface="+mn-lt"/>
              </a:rPr>
              <a:t> and </a:t>
            </a:r>
            <a:r>
              <a:rPr lang="el-GR" sz="2200" dirty="0" err="1">
                <a:ea typeface="+mn-lt"/>
                <a:cs typeface="+mn-lt"/>
              </a:rPr>
              <a:t>Bosnia</a:t>
            </a:r>
            <a:r>
              <a:rPr lang="el-GR" sz="2200" dirty="0">
                <a:ea typeface="+mn-lt"/>
                <a:cs typeface="+mn-lt"/>
              </a:rPr>
              <a:t> and </a:t>
            </a:r>
            <a:r>
              <a:rPr lang="el-GR" sz="2200" dirty="0" err="1">
                <a:ea typeface="+mn-lt"/>
                <a:cs typeface="+mn-lt"/>
              </a:rPr>
              <a:t>Herzegovina</a:t>
            </a:r>
            <a:r>
              <a:rPr lang="el-GR" sz="2200" dirty="0">
                <a:ea typeface="+mn-lt"/>
                <a:cs typeface="+mn-lt"/>
              </a:rPr>
              <a:t> </a:t>
            </a:r>
            <a:r>
              <a:rPr lang="el-GR" sz="2200" dirty="0" err="1">
                <a:ea typeface="+mn-lt"/>
                <a:cs typeface="+mn-lt"/>
              </a:rPr>
              <a:t>to</a:t>
            </a:r>
            <a:r>
              <a:rPr lang="el-GR" sz="2200" dirty="0">
                <a:ea typeface="+mn-lt"/>
                <a:cs typeface="+mn-lt"/>
              </a:rPr>
              <a:t> the </a:t>
            </a:r>
            <a:r>
              <a:rPr lang="el-GR" sz="2200" dirty="0" err="1">
                <a:ea typeface="+mn-lt"/>
                <a:cs typeface="+mn-lt"/>
              </a:rPr>
              <a:t>west</a:t>
            </a:r>
            <a:r>
              <a:rPr lang="el-GR" sz="2200" dirty="0">
                <a:ea typeface="+mn-lt"/>
                <a:cs typeface="+mn-lt"/>
              </a:rPr>
              <a:t>, and </a:t>
            </a:r>
            <a:r>
              <a:rPr lang="el-GR" sz="2200" dirty="0" err="1">
                <a:ea typeface="+mn-lt"/>
                <a:cs typeface="+mn-lt"/>
              </a:rPr>
              <a:t>Montenegro</a:t>
            </a:r>
            <a:r>
              <a:rPr lang="el-GR" sz="2200" dirty="0">
                <a:ea typeface="+mn-lt"/>
                <a:cs typeface="+mn-lt"/>
              </a:rPr>
              <a:t> </a:t>
            </a:r>
            <a:r>
              <a:rPr lang="el-GR" sz="2200" dirty="0" err="1">
                <a:ea typeface="+mn-lt"/>
                <a:cs typeface="+mn-lt"/>
              </a:rPr>
              <a:t>to</a:t>
            </a:r>
            <a:r>
              <a:rPr lang="el-GR" sz="2200" dirty="0">
                <a:ea typeface="+mn-lt"/>
                <a:cs typeface="+mn-lt"/>
              </a:rPr>
              <a:t> the </a:t>
            </a:r>
            <a:r>
              <a:rPr lang="el-GR" sz="2200" dirty="0" err="1">
                <a:ea typeface="+mn-lt"/>
                <a:cs typeface="+mn-lt"/>
              </a:rPr>
              <a:t>southwest</a:t>
            </a:r>
            <a:r>
              <a:rPr lang="el-GR" sz="2200" dirty="0">
                <a:ea typeface="+mn-lt"/>
                <a:cs typeface="+mn-lt"/>
              </a:rPr>
              <a:t>.</a:t>
            </a:r>
          </a:p>
          <a:p>
            <a:pPr marL="0" indent="0">
              <a:buNone/>
            </a:pPr>
            <a:r>
              <a:rPr lang="el-GR" sz="2200" dirty="0"/>
              <a:t>*</a:t>
            </a:r>
            <a:r>
              <a:rPr lang="el-GR" sz="2200" dirty="0" err="1"/>
              <a:t>Translate</a:t>
            </a:r>
            <a:r>
              <a:rPr lang="el-GR" sz="2200" dirty="0"/>
              <a:t>*</a:t>
            </a:r>
          </a:p>
          <a:p>
            <a:pPr marL="0" indent="0">
              <a:buNone/>
            </a:pPr>
            <a:r>
              <a:rPr lang="el-GR" sz="2200" dirty="0">
                <a:ea typeface="+mn-lt"/>
                <a:cs typeface="+mn-lt"/>
              </a:rPr>
              <a:t>Η Σερβία είναι μια χερσαία χώρα που βρίσκεται στο σταυροδρόμι της Κεντρικής και Νοτιοανατολικής Ευρώπης στην πεδιάδα της νότιας </a:t>
            </a:r>
            <a:r>
              <a:rPr lang="el-GR" sz="2200" dirty="0" err="1">
                <a:ea typeface="+mn-lt"/>
                <a:cs typeface="+mn-lt"/>
              </a:rPr>
              <a:t>Παννονίας</a:t>
            </a:r>
            <a:r>
              <a:rPr lang="el-GR" sz="2200" dirty="0">
                <a:ea typeface="+mn-lt"/>
                <a:cs typeface="+mn-lt"/>
              </a:rPr>
              <a:t> και στα κεντρικά Βαλκάνια. Συνορεύει με την Ουγγαρία στα βόρεια, τη Ρουμανία στα βορειοανατολικά, τη Βουλγαρία στα νοτιοανατολικά, τη Βόρεια Μακεδονία στα νότια, την Κροατία και τη Βοσνία-Ερζεγοβίνη στα δυτικά και το Μαυροβούνιο στα νοτιοδυτικά.</a:t>
            </a:r>
            <a:endParaRPr lang="el-GR" sz="2200" dirty="0"/>
          </a:p>
        </p:txBody>
      </p:sp>
      <p:cxnSp>
        <p:nvCxnSpPr>
          <p:cNvPr id="15" name="Straight Connector 14">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4894729"/>
            <a:ext cx="4206239" cy="196787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A364443-B44B-44C9-B8C4-AED23CB621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1373" y="0"/>
            <a:ext cx="463526" cy="691388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30755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2" descr="Εικόνα που περιέχει νερό, υπαίθριος, ποτάμι, πόλη&#10;&#10;Περιγραφή που δημιουργήθηκε αυτόματα">
            <a:extLst>
              <a:ext uri="{FF2B5EF4-FFF2-40B4-BE49-F238E27FC236}">
                <a16:creationId xmlns:a16="http://schemas.microsoft.com/office/drawing/2014/main" id="{9130B8D5-9F81-46E5-B7F3-E61DE0F8C7B9}"/>
              </a:ext>
            </a:extLst>
          </p:cNvPr>
          <p:cNvPicPr>
            <a:picLocks noChangeAspect="1"/>
          </p:cNvPicPr>
          <p:nvPr/>
        </p:nvPicPr>
        <p:blipFill>
          <a:blip r:embed="rId2"/>
          <a:stretch>
            <a:fillRect/>
          </a:stretch>
        </p:blipFill>
        <p:spPr>
          <a:xfrm>
            <a:off x="1337733" y="1134030"/>
            <a:ext cx="9728199" cy="4505272"/>
          </a:xfrm>
          <a:prstGeom prst="rect">
            <a:avLst/>
          </a:prstGeom>
        </p:spPr>
      </p:pic>
    </p:spTree>
    <p:extLst>
      <p:ext uri="{BB962C8B-B14F-4D97-AF65-F5344CB8AC3E}">
        <p14:creationId xmlns:p14="http://schemas.microsoft.com/office/powerpoint/2010/main" val="3870164331"/>
      </p:ext>
    </p:extLst>
  </p:cSld>
  <p:clrMapOvr>
    <a:masterClrMapping/>
  </p:clrMapOvr>
  <p:transition spd="slow">
    <p:comb/>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2" descr="Εικόνα που περιέχει υπαίθριος, ουρανός, κτίριο, πόλη&#10;&#10;Περιγραφή που δημιουργήθηκε αυτόματα">
            <a:extLst>
              <a:ext uri="{FF2B5EF4-FFF2-40B4-BE49-F238E27FC236}">
                <a16:creationId xmlns:a16="http://schemas.microsoft.com/office/drawing/2014/main" id="{24F53463-6B27-48F8-A125-11BF2692324A}"/>
              </a:ext>
            </a:extLst>
          </p:cNvPr>
          <p:cNvPicPr>
            <a:picLocks noChangeAspect="1"/>
          </p:cNvPicPr>
          <p:nvPr/>
        </p:nvPicPr>
        <p:blipFill>
          <a:blip r:embed="rId2"/>
          <a:stretch>
            <a:fillRect/>
          </a:stretch>
        </p:blipFill>
        <p:spPr>
          <a:xfrm>
            <a:off x="1408288" y="853414"/>
            <a:ext cx="9572976" cy="5235835"/>
          </a:xfrm>
          <a:prstGeom prst="rect">
            <a:avLst/>
          </a:prstGeom>
        </p:spPr>
      </p:pic>
    </p:spTree>
    <p:extLst>
      <p:ext uri="{BB962C8B-B14F-4D97-AF65-F5344CB8AC3E}">
        <p14:creationId xmlns:p14="http://schemas.microsoft.com/office/powerpoint/2010/main" val="11230508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F57AD4-1679-4BA4-A06A-9CEB4BDBB96E}"/>
              </a:ext>
            </a:extLst>
          </p:cNvPr>
          <p:cNvSpPr>
            <a:spLocks noGrp="1"/>
          </p:cNvSpPr>
          <p:nvPr>
            <p:ph type="ctrTitle"/>
          </p:nvPr>
        </p:nvSpPr>
        <p:spPr/>
        <p:txBody>
          <a:bodyPr/>
          <a:lstStyle/>
          <a:p>
            <a:r>
              <a:rPr lang="el-GR" dirty="0" err="1"/>
              <a:t>Serbian</a:t>
            </a:r>
            <a:r>
              <a:rPr lang="el-GR" dirty="0"/>
              <a:t> </a:t>
            </a:r>
            <a:r>
              <a:rPr lang="el-GR" dirty="0" err="1"/>
              <a:t>food</a:t>
            </a:r>
          </a:p>
        </p:txBody>
      </p:sp>
      <p:sp>
        <p:nvSpPr>
          <p:cNvPr id="3" name="Υπότιτλος 2">
            <a:extLst>
              <a:ext uri="{FF2B5EF4-FFF2-40B4-BE49-F238E27FC236}">
                <a16:creationId xmlns:a16="http://schemas.microsoft.com/office/drawing/2014/main" id="{B4402C55-720C-4E65-AE37-410200149F1D}"/>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2811356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48" name="Rectangle 47">
            <a:extLst>
              <a:ext uri="{FF2B5EF4-FFF2-40B4-BE49-F238E27FC236}">
                <a16:creationId xmlns:a16="http://schemas.microsoft.com/office/drawing/2014/main" id="{A221245A-B93D-45A8-B0FA-EC2AEE26E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4" descr="Εικόνα που περιέχει φαγητό, εσωτερικό, σάντουιτς, σνακ&#10;&#10;Περιγραφή που δημιουργήθηκε αυτόματα">
            <a:extLst>
              <a:ext uri="{FF2B5EF4-FFF2-40B4-BE49-F238E27FC236}">
                <a16:creationId xmlns:a16="http://schemas.microsoft.com/office/drawing/2014/main" id="{F26AB431-0E8F-4ACD-B9BB-7036B9BB4856}"/>
              </a:ext>
            </a:extLst>
          </p:cNvPr>
          <p:cNvPicPr>
            <a:picLocks noGrp="1" noChangeAspect="1"/>
          </p:cNvPicPr>
          <p:nvPr>
            <p:ph idx="1"/>
          </p:nvPr>
        </p:nvPicPr>
        <p:blipFill rotWithShape="1">
          <a:blip r:embed="rId2"/>
          <a:srcRect t="11345" b="12641"/>
          <a:stretch/>
        </p:blipFill>
        <p:spPr>
          <a:xfrm>
            <a:off x="-12417" y="29335"/>
            <a:ext cx="12198024" cy="6821702"/>
          </a:xfrm>
          <a:prstGeom prst="rect">
            <a:avLst/>
          </a:prstGeom>
        </p:spPr>
      </p:pic>
      <p:sp>
        <p:nvSpPr>
          <p:cNvPr id="50" name="Rectangle 49">
            <a:extLst>
              <a:ext uri="{FF2B5EF4-FFF2-40B4-BE49-F238E27FC236}">
                <a16:creationId xmlns:a16="http://schemas.microsoft.com/office/drawing/2014/main" id="{A60A95D1-194E-4E4E-8C67-30F91F8E7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0"/>
            <a:ext cx="8521995" cy="6858000"/>
          </a:xfrm>
          <a:prstGeom prst="rect">
            <a:avLst/>
          </a:prstGeom>
          <a:gradFill>
            <a:gsLst>
              <a:gs pos="58000">
                <a:srgbClr val="000000">
                  <a:alpha val="30000"/>
                </a:srgbClr>
              </a:gs>
              <a:gs pos="33000">
                <a:srgbClr val="000000">
                  <a:alpha val="20000"/>
                </a:srgbClr>
              </a:gs>
              <a:gs pos="0">
                <a:srgbClr val="000000">
                  <a:alpha val="0"/>
                </a:srgbClr>
              </a:gs>
              <a:gs pos="100000">
                <a:srgbClr val="000000">
                  <a:alpha val="3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FA488D5-2094-4F0C-9346-14EB82D446D3}"/>
              </a:ext>
            </a:extLst>
          </p:cNvPr>
          <p:cNvSpPr>
            <a:spLocks noGrp="1"/>
          </p:cNvSpPr>
          <p:nvPr>
            <p:ph type="title"/>
          </p:nvPr>
        </p:nvSpPr>
        <p:spPr>
          <a:xfrm>
            <a:off x="240090" y="1712157"/>
            <a:ext cx="6515100" cy="3202921"/>
          </a:xfrm>
        </p:spPr>
        <p:txBody>
          <a:bodyPr vert="horz" lIns="91440" tIns="45720" rIns="91440" bIns="45720" rtlCol="0" anchor="b">
            <a:normAutofit/>
          </a:bodyPr>
          <a:lstStyle/>
          <a:p>
            <a:endParaRPr lang="en-US" sz="5600" i="1" kern="1200" cap="all" baseline="0">
              <a:solidFill>
                <a:srgbClr val="FFFFFF"/>
              </a:solidFill>
              <a:latin typeface="+mj-lt"/>
              <a:ea typeface="+mj-ea"/>
              <a:cs typeface="+mj-cs"/>
            </a:endParaRPr>
          </a:p>
          <a:p>
            <a:endParaRPr lang="en-US" sz="5600" b="1" i="1" kern="1200" cap="all" baseline="0">
              <a:solidFill>
                <a:srgbClr val="FFFFFF"/>
              </a:solidFill>
              <a:latin typeface="+mj-lt"/>
              <a:ea typeface="+mj-ea"/>
              <a:cs typeface="+mj-cs"/>
            </a:endParaRPr>
          </a:p>
          <a:p>
            <a:endParaRPr lang="en-US" sz="5600" b="1" i="1" kern="1200" cap="all" baseline="0">
              <a:solidFill>
                <a:srgbClr val="FFFFFF"/>
              </a:solidFill>
              <a:latin typeface="+mj-lt"/>
              <a:ea typeface="+mj-ea"/>
              <a:cs typeface="+mj-cs"/>
            </a:endParaRPr>
          </a:p>
          <a:p>
            <a:r>
              <a:rPr lang="en-US" sz="5600" b="1" i="1" kern="1200" cap="all" baseline="0" dirty="0" err="1">
                <a:solidFill>
                  <a:srgbClr val="FFFFFF"/>
                </a:solidFill>
                <a:latin typeface="+mj-lt"/>
                <a:ea typeface="+mj-ea"/>
                <a:cs typeface="+mj-cs"/>
              </a:rPr>
              <a:t>Pljeskavic</a:t>
            </a:r>
            <a:r>
              <a:rPr lang="en-US" sz="5600" b="1" i="1" kern="1200" cap="all" baseline="0" dirty="0">
                <a:solidFill>
                  <a:srgbClr val="FFFFFF"/>
                </a:solidFill>
                <a:latin typeface="+mj-lt"/>
                <a:ea typeface="+mj-ea"/>
                <a:cs typeface="+mj-cs"/>
              </a:rPr>
              <a:t>α </a:t>
            </a:r>
          </a:p>
          <a:p>
            <a:endParaRPr lang="en-US" sz="5600" i="1" kern="1200" cap="all" baseline="0">
              <a:solidFill>
                <a:srgbClr val="FFFFFF"/>
              </a:solidFill>
              <a:latin typeface="+mj-lt"/>
              <a:ea typeface="+mj-ea"/>
              <a:cs typeface="+mj-cs"/>
            </a:endParaRPr>
          </a:p>
        </p:txBody>
      </p:sp>
      <p:cxnSp>
        <p:nvCxnSpPr>
          <p:cNvPr id="52" name="Straight Connector 51">
            <a:extLst>
              <a:ext uri="{FF2B5EF4-FFF2-40B4-BE49-F238E27FC236}">
                <a16:creationId xmlns:a16="http://schemas.microsoft.com/office/drawing/2014/main" id="{64C0A835-9AC9-4D0F-A529-BE4789E126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339206" y="3065930"/>
            <a:ext cx="2852793" cy="379776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CF67ECC-797A-4CA0-87E3-3604664986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0172700" y="0"/>
            <a:ext cx="1358310"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70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5A6B7E-8498-4805-9FEC-388D41B68EA6}"/>
              </a:ext>
            </a:extLst>
          </p:cNvPr>
          <p:cNvSpPr>
            <a:spLocks noGrp="1"/>
          </p:cNvSpPr>
          <p:nvPr>
            <p:ph type="title"/>
          </p:nvPr>
        </p:nvSpPr>
        <p:spPr/>
        <p:txBody>
          <a:bodyPr>
            <a:normAutofit/>
          </a:bodyPr>
          <a:lstStyle/>
          <a:p>
            <a:endParaRPr lang="en-US" i="0">
              <a:solidFill>
                <a:schemeClr val="tx1"/>
              </a:solidFill>
              <a:ea typeface="+mj-lt"/>
              <a:cs typeface="+mj-lt"/>
            </a:endParaRPr>
          </a:p>
          <a:p>
            <a:r>
              <a:rPr lang="en-US" b="1" dirty="0">
                <a:solidFill>
                  <a:schemeClr val="tx1"/>
                </a:solidFill>
                <a:ea typeface="+mj-lt"/>
                <a:cs typeface="+mj-lt"/>
              </a:rPr>
              <a:t>PLJESKAVICΑ</a:t>
            </a:r>
            <a:endParaRPr lang="el-GR" dirty="0">
              <a:solidFill>
                <a:schemeClr val="tx1"/>
              </a:solidFill>
            </a:endParaRPr>
          </a:p>
        </p:txBody>
      </p:sp>
      <p:sp>
        <p:nvSpPr>
          <p:cNvPr id="3" name="Θέση περιεχομένου 2">
            <a:extLst>
              <a:ext uri="{FF2B5EF4-FFF2-40B4-BE49-F238E27FC236}">
                <a16:creationId xmlns:a16="http://schemas.microsoft.com/office/drawing/2014/main" id="{65C4FF89-9AE2-4E34-90AC-4E86B0C7A4B8}"/>
              </a:ext>
            </a:extLst>
          </p:cNvPr>
          <p:cNvSpPr>
            <a:spLocks noGrp="1"/>
          </p:cNvSpPr>
          <p:nvPr>
            <p:ph sz="half" idx="1"/>
          </p:nvPr>
        </p:nvSpPr>
        <p:spPr>
          <a:xfrm>
            <a:off x="694426" y="2384568"/>
            <a:ext cx="5181600" cy="4252470"/>
          </a:xfrm>
        </p:spPr>
        <p:txBody>
          <a:bodyPr vert="horz" lIns="91440" tIns="45720" rIns="91440" bIns="45720" rtlCol="0" anchor="t">
            <a:normAutofit fontScale="92500" lnSpcReduction="10000"/>
          </a:bodyPr>
          <a:lstStyle/>
          <a:p>
            <a:endParaRPr lang="el-GR" sz="3000"/>
          </a:p>
          <a:p>
            <a:pPr marL="0" indent="0">
              <a:buNone/>
            </a:pPr>
            <a:r>
              <a:rPr lang="en-US" sz="3000" dirty="0">
                <a:ea typeface="+mn-lt"/>
                <a:cs typeface="+mn-lt"/>
              </a:rPr>
              <a:t>Serbian cuisine has peculiarities but also similarities with our cuisine, since it has influences from Turkey, Greece, but also Central Europe</a:t>
            </a:r>
            <a:br>
              <a:rPr lang="en-US" sz="3000"/>
            </a:br>
            <a:endParaRPr lang="en-US"/>
          </a:p>
          <a:p>
            <a:endParaRPr lang="el-GR"/>
          </a:p>
        </p:txBody>
      </p:sp>
      <p:sp>
        <p:nvSpPr>
          <p:cNvPr id="4" name="Θέση περιεχομένου 3">
            <a:extLst>
              <a:ext uri="{FF2B5EF4-FFF2-40B4-BE49-F238E27FC236}">
                <a16:creationId xmlns:a16="http://schemas.microsoft.com/office/drawing/2014/main" id="{EE5B8FF2-3BA3-43AE-894F-349DC232992C}"/>
              </a:ext>
            </a:extLst>
          </p:cNvPr>
          <p:cNvSpPr>
            <a:spLocks noGrp="1"/>
          </p:cNvSpPr>
          <p:nvPr>
            <p:ph sz="half" idx="2"/>
          </p:nvPr>
        </p:nvSpPr>
        <p:spPr/>
        <p:txBody>
          <a:bodyPr vert="horz" lIns="91440" tIns="45720" rIns="91440" bIns="45720" rtlCol="0" anchor="t">
            <a:normAutofit fontScale="92500" lnSpcReduction="10000"/>
          </a:bodyPr>
          <a:lstStyle/>
          <a:p>
            <a:pPr marL="0" indent="0">
              <a:buNone/>
            </a:pPr>
            <a:r>
              <a:rPr lang="el-GR" dirty="0" err="1"/>
              <a:t>To</a:t>
            </a:r>
            <a:r>
              <a:rPr lang="el-GR" dirty="0"/>
              <a:t> </a:t>
            </a:r>
            <a:r>
              <a:rPr lang="el-GR" dirty="0" err="1"/>
              <a:t>make</a:t>
            </a:r>
            <a:r>
              <a:rPr lang="el-GR" dirty="0"/>
              <a:t> </a:t>
            </a:r>
            <a:r>
              <a:rPr lang="el-GR" dirty="0" err="1"/>
              <a:t>this</a:t>
            </a:r>
            <a:r>
              <a:rPr lang="el-GR" dirty="0"/>
              <a:t> </a:t>
            </a:r>
            <a:r>
              <a:rPr lang="el-GR" dirty="0" err="1"/>
              <a:t>food</a:t>
            </a:r>
            <a:r>
              <a:rPr lang="el-GR" dirty="0"/>
              <a:t> </a:t>
            </a:r>
            <a:r>
              <a:rPr lang="el-GR" dirty="0" err="1"/>
              <a:t>you</a:t>
            </a:r>
            <a:r>
              <a:rPr lang="el-GR" dirty="0"/>
              <a:t> </a:t>
            </a:r>
            <a:r>
              <a:rPr lang="el-GR" dirty="0" err="1"/>
              <a:t>need</a:t>
            </a:r>
            <a:r>
              <a:rPr lang="el-GR" dirty="0"/>
              <a:t>:</a:t>
            </a:r>
          </a:p>
          <a:p>
            <a:pPr>
              <a:buNone/>
            </a:pPr>
            <a:r>
              <a:rPr lang="en" dirty="0">
                <a:ea typeface="+mn-lt"/>
                <a:cs typeface="+mn-lt"/>
              </a:rPr>
              <a:t>400g ground beef,</a:t>
            </a:r>
            <a:endParaRPr lang="el-GR" dirty="0">
              <a:ea typeface="+mn-lt"/>
              <a:cs typeface="+mn-lt"/>
            </a:endParaRPr>
          </a:p>
          <a:p>
            <a:pPr>
              <a:buNone/>
            </a:pPr>
            <a:r>
              <a:rPr lang="en" dirty="0">
                <a:ea typeface="+mn-lt"/>
                <a:cs typeface="+mn-lt"/>
              </a:rPr>
              <a:t>400g minced pork (minced lamb can also </a:t>
            </a:r>
            <a:r>
              <a:rPr lang="en" dirty="0" err="1">
                <a:ea typeface="+mn-lt"/>
                <a:cs typeface="+mn-lt"/>
              </a:rPr>
              <a:t>beused</a:t>
            </a:r>
            <a:r>
              <a:rPr lang="en" dirty="0">
                <a:ea typeface="+mn-lt"/>
                <a:cs typeface="+mn-lt"/>
              </a:rPr>
              <a:t>)</a:t>
            </a:r>
            <a:endParaRPr lang="el-GR" dirty="0">
              <a:ea typeface="+mn-lt"/>
              <a:cs typeface="+mn-lt"/>
            </a:endParaRPr>
          </a:p>
          <a:p>
            <a:pPr>
              <a:buNone/>
            </a:pPr>
            <a:r>
              <a:rPr lang="en" dirty="0">
                <a:ea typeface="+mn-lt"/>
                <a:cs typeface="+mn-lt"/>
              </a:rPr>
              <a:t> 120g chopped hot pepper, salt,</a:t>
            </a:r>
            <a:endParaRPr lang="el-GR" dirty="0">
              <a:ea typeface="+mn-lt"/>
              <a:cs typeface="+mn-lt"/>
            </a:endParaRPr>
          </a:p>
          <a:p>
            <a:pPr>
              <a:buNone/>
            </a:pPr>
            <a:r>
              <a:rPr lang="en" dirty="0">
                <a:ea typeface="+mn-lt"/>
                <a:cs typeface="+mn-lt"/>
              </a:rPr>
              <a:t> 80g chopped onion,</a:t>
            </a:r>
            <a:endParaRPr lang="el-GR" dirty="0">
              <a:ea typeface="+mn-lt"/>
              <a:cs typeface="+mn-lt"/>
            </a:endParaRPr>
          </a:p>
          <a:p>
            <a:pPr>
              <a:buNone/>
            </a:pPr>
            <a:r>
              <a:rPr lang="en" dirty="0">
                <a:ea typeface="+mn-lt"/>
                <a:cs typeface="+mn-lt"/>
              </a:rPr>
              <a:t> 10g chopped garlic,</a:t>
            </a:r>
            <a:endParaRPr lang="el-GR" dirty="0">
              <a:ea typeface="+mn-lt"/>
              <a:cs typeface="+mn-lt"/>
            </a:endParaRPr>
          </a:p>
          <a:p>
            <a:pPr>
              <a:buNone/>
            </a:pPr>
            <a:r>
              <a:rPr lang="en" dirty="0">
                <a:ea typeface="+mn-lt"/>
                <a:cs typeface="+mn-lt"/>
              </a:rPr>
              <a:t> 40g oil,</a:t>
            </a:r>
            <a:endParaRPr lang="el-GR" dirty="0">
              <a:ea typeface="+mn-lt"/>
              <a:cs typeface="+mn-lt"/>
            </a:endParaRPr>
          </a:p>
          <a:p>
            <a:pPr>
              <a:buNone/>
            </a:pPr>
            <a:r>
              <a:rPr lang="en" dirty="0">
                <a:ea typeface="+mn-lt"/>
                <a:cs typeface="+mn-lt"/>
              </a:rPr>
              <a:t> 40g hard smoked cheese </a:t>
            </a:r>
            <a:endParaRPr lang="el-GR" dirty="0">
              <a:ea typeface="+mn-lt"/>
              <a:cs typeface="+mn-lt"/>
            </a:endParaRPr>
          </a:p>
          <a:p>
            <a:pPr>
              <a:buNone/>
            </a:pPr>
            <a:r>
              <a:rPr lang="en" dirty="0">
                <a:ea typeface="+mn-lt"/>
                <a:cs typeface="+mn-lt"/>
              </a:rPr>
              <a:t>4 large buns (can be served without buns, like a big "burger</a:t>
            </a:r>
            <a:r>
              <a:rPr lang="el-GR" dirty="0">
                <a:ea typeface="+mn-lt"/>
                <a:cs typeface="+mn-lt"/>
              </a:rPr>
              <a:t> </a:t>
            </a:r>
            <a:endParaRPr lang="el-GR" dirty="0"/>
          </a:p>
          <a:p>
            <a:pPr marL="0" indent="0">
              <a:buNone/>
            </a:pPr>
            <a:endParaRPr lang="el-GR"/>
          </a:p>
        </p:txBody>
      </p:sp>
    </p:spTree>
    <p:extLst>
      <p:ext uri="{BB962C8B-B14F-4D97-AF65-F5344CB8AC3E}">
        <p14:creationId xmlns:p14="http://schemas.microsoft.com/office/powerpoint/2010/main" val="2779456432"/>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C20D90-BB54-40AB-8929-B01F2B47D244}"/>
              </a:ext>
            </a:extLst>
          </p:cNvPr>
          <p:cNvSpPr>
            <a:spLocks noGrp="1"/>
          </p:cNvSpPr>
          <p:nvPr>
            <p:ph type="title"/>
          </p:nvPr>
        </p:nvSpPr>
        <p:spPr/>
        <p:txBody>
          <a:bodyPr/>
          <a:lstStyle/>
          <a:p>
            <a:r>
              <a:rPr lang="el-GR" i="0" dirty="0">
                <a:ea typeface="+mj-lt"/>
                <a:cs typeface="+mj-lt"/>
              </a:rPr>
              <a:t> </a:t>
            </a:r>
            <a:r>
              <a:rPr lang="el-GR" i="0" dirty="0" err="1">
                <a:ea typeface="+mj-lt"/>
                <a:cs typeface="+mj-lt"/>
              </a:rPr>
              <a:t>church</a:t>
            </a:r>
            <a:r>
              <a:rPr lang="el-GR" i="0" dirty="0">
                <a:ea typeface="+mj-lt"/>
                <a:cs typeface="+mj-lt"/>
              </a:rPr>
              <a:t> of </a:t>
            </a:r>
            <a:r>
              <a:rPr lang="el-GR" i="0" dirty="0" err="1">
                <a:ea typeface="+mj-lt"/>
                <a:cs typeface="+mj-lt"/>
              </a:rPr>
              <a:t>Agios</a:t>
            </a:r>
            <a:r>
              <a:rPr lang="el-GR" i="0" dirty="0">
                <a:ea typeface="+mj-lt"/>
                <a:cs typeface="+mj-lt"/>
              </a:rPr>
              <a:t> </a:t>
            </a:r>
            <a:r>
              <a:rPr lang="el-GR" i="0" dirty="0" err="1">
                <a:ea typeface="+mj-lt"/>
                <a:cs typeface="+mj-lt"/>
              </a:rPr>
              <a:t>Savvas</a:t>
            </a:r>
            <a:endParaRPr lang="el-GR" dirty="0" err="1"/>
          </a:p>
        </p:txBody>
      </p:sp>
      <p:sp>
        <p:nvSpPr>
          <p:cNvPr id="3" name="Θέση περιεχομένου 2">
            <a:extLst>
              <a:ext uri="{FF2B5EF4-FFF2-40B4-BE49-F238E27FC236}">
                <a16:creationId xmlns:a16="http://schemas.microsoft.com/office/drawing/2014/main" id="{DF6275A7-5418-4E7D-A1E5-17497948F35C}"/>
              </a:ext>
            </a:extLst>
          </p:cNvPr>
          <p:cNvSpPr>
            <a:spLocks noGrp="1"/>
          </p:cNvSpPr>
          <p:nvPr>
            <p:ph idx="1"/>
          </p:nvPr>
        </p:nvSpPr>
        <p:spPr/>
        <p:txBody>
          <a:bodyPr vert="horz" lIns="91440" tIns="45720" rIns="91440" bIns="45720" rtlCol="0" anchor="t">
            <a:normAutofit/>
          </a:bodyPr>
          <a:lstStyle/>
          <a:p>
            <a:r>
              <a:rPr lang="el-GR" dirty="0">
                <a:ea typeface="+mn-lt"/>
                <a:cs typeface="+mn-lt"/>
              </a:rPr>
              <a:t>The </a:t>
            </a:r>
            <a:r>
              <a:rPr lang="el-GR" dirty="0" err="1">
                <a:ea typeface="+mn-lt"/>
                <a:cs typeface="+mn-lt"/>
              </a:rPr>
              <a:t>church</a:t>
            </a:r>
            <a:r>
              <a:rPr lang="el-GR" dirty="0">
                <a:ea typeface="+mn-lt"/>
                <a:cs typeface="+mn-lt"/>
              </a:rPr>
              <a:t> of </a:t>
            </a:r>
            <a:r>
              <a:rPr lang="el-GR" dirty="0" err="1">
                <a:ea typeface="+mn-lt"/>
                <a:cs typeface="+mn-lt"/>
              </a:rPr>
              <a:t>Agios</a:t>
            </a:r>
            <a:r>
              <a:rPr lang="el-GR" dirty="0">
                <a:ea typeface="+mn-lt"/>
                <a:cs typeface="+mn-lt"/>
              </a:rPr>
              <a:t> </a:t>
            </a:r>
            <a:r>
              <a:rPr lang="el-GR" dirty="0" err="1">
                <a:ea typeface="+mn-lt"/>
                <a:cs typeface="+mn-lt"/>
              </a:rPr>
              <a:t>Savvas</a:t>
            </a:r>
            <a:r>
              <a:rPr lang="el-GR" dirty="0">
                <a:ea typeface="+mn-lt"/>
                <a:cs typeface="+mn-lt"/>
              </a:rPr>
              <a:t> </a:t>
            </a:r>
            <a:r>
              <a:rPr lang="el-GR" dirty="0" err="1">
                <a:ea typeface="+mn-lt"/>
                <a:cs typeface="+mn-lt"/>
              </a:rPr>
              <a:t>is</a:t>
            </a:r>
            <a:r>
              <a:rPr lang="el-GR" dirty="0">
                <a:ea typeface="+mn-lt"/>
                <a:cs typeface="+mn-lt"/>
              </a:rPr>
              <a:t> </a:t>
            </a:r>
            <a:r>
              <a:rPr lang="el-GR" dirty="0" err="1">
                <a:ea typeface="+mn-lt"/>
                <a:cs typeface="+mn-lt"/>
              </a:rPr>
              <a:t>one</a:t>
            </a:r>
            <a:r>
              <a:rPr lang="el-GR" dirty="0">
                <a:ea typeface="+mn-lt"/>
                <a:cs typeface="+mn-lt"/>
              </a:rPr>
              <a:t> of the </a:t>
            </a:r>
            <a:r>
              <a:rPr lang="el-GR" dirty="0" err="1">
                <a:ea typeface="+mn-lt"/>
                <a:cs typeface="+mn-lt"/>
              </a:rPr>
              <a:t>largest</a:t>
            </a:r>
            <a:r>
              <a:rPr lang="el-GR" dirty="0">
                <a:ea typeface="+mn-lt"/>
                <a:cs typeface="+mn-lt"/>
              </a:rPr>
              <a:t> </a:t>
            </a:r>
            <a:r>
              <a:rPr lang="el-GR" dirty="0" err="1">
                <a:ea typeface="+mn-lt"/>
                <a:cs typeface="+mn-lt"/>
              </a:rPr>
              <a:t>Orthodox</a:t>
            </a:r>
            <a:r>
              <a:rPr lang="el-GR" dirty="0">
                <a:ea typeface="+mn-lt"/>
                <a:cs typeface="+mn-lt"/>
              </a:rPr>
              <a:t> </a:t>
            </a:r>
            <a:r>
              <a:rPr lang="el-GR" dirty="0" err="1">
                <a:ea typeface="+mn-lt"/>
                <a:cs typeface="+mn-lt"/>
              </a:rPr>
              <a:t>temples</a:t>
            </a:r>
            <a:r>
              <a:rPr lang="el-GR" dirty="0">
                <a:ea typeface="+mn-lt"/>
                <a:cs typeface="+mn-lt"/>
              </a:rPr>
              <a:t> in the </a:t>
            </a:r>
            <a:r>
              <a:rPr lang="el-GR" dirty="0" err="1">
                <a:ea typeface="+mn-lt"/>
                <a:cs typeface="+mn-lt"/>
              </a:rPr>
              <a:t>world</a:t>
            </a:r>
            <a:r>
              <a:rPr lang="el-GR" dirty="0">
                <a:ea typeface="+mn-lt"/>
                <a:cs typeface="+mn-lt"/>
              </a:rPr>
              <a:t> and </a:t>
            </a:r>
            <a:r>
              <a:rPr lang="el-GR" dirty="0" err="1">
                <a:ea typeface="+mn-lt"/>
                <a:cs typeface="+mn-lt"/>
              </a:rPr>
              <a:t>generally</a:t>
            </a:r>
            <a:r>
              <a:rPr lang="el-GR" dirty="0">
                <a:ea typeface="+mn-lt"/>
                <a:cs typeface="+mn-lt"/>
              </a:rPr>
              <a:t> </a:t>
            </a:r>
            <a:r>
              <a:rPr lang="el-GR" dirty="0" err="1">
                <a:ea typeface="+mn-lt"/>
                <a:cs typeface="+mn-lt"/>
              </a:rPr>
              <a:t>one</a:t>
            </a:r>
            <a:r>
              <a:rPr lang="el-GR" dirty="0">
                <a:ea typeface="+mn-lt"/>
                <a:cs typeface="+mn-lt"/>
              </a:rPr>
              <a:t> of the </a:t>
            </a:r>
            <a:r>
              <a:rPr lang="el-GR" dirty="0" err="1">
                <a:ea typeface="+mn-lt"/>
                <a:cs typeface="+mn-lt"/>
              </a:rPr>
              <a:t>largest</a:t>
            </a:r>
            <a:r>
              <a:rPr lang="el-GR" dirty="0">
                <a:ea typeface="+mn-lt"/>
                <a:cs typeface="+mn-lt"/>
              </a:rPr>
              <a:t> </a:t>
            </a:r>
            <a:r>
              <a:rPr lang="el-GR" dirty="0" err="1">
                <a:ea typeface="+mn-lt"/>
                <a:cs typeface="+mn-lt"/>
              </a:rPr>
              <a:t>religious</a:t>
            </a:r>
            <a:r>
              <a:rPr lang="el-GR" dirty="0">
                <a:ea typeface="+mn-lt"/>
                <a:cs typeface="+mn-lt"/>
              </a:rPr>
              <a:t> </a:t>
            </a:r>
            <a:r>
              <a:rPr lang="el-GR" dirty="0" err="1">
                <a:ea typeface="+mn-lt"/>
                <a:cs typeface="+mn-lt"/>
              </a:rPr>
              <a:t>buildings</a:t>
            </a:r>
            <a:r>
              <a:rPr lang="el-GR" dirty="0">
                <a:ea typeface="+mn-lt"/>
                <a:cs typeface="+mn-lt"/>
              </a:rPr>
              <a:t>.</a:t>
            </a:r>
            <a:br>
              <a:rPr lang="en-US"/>
            </a:br>
            <a:endParaRPr lang="en-US"/>
          </a:p>
          <a:p>
            <a:r>
              <a:rPr lang="el-GR" dirty="0">
                <a:ea typeface="+mn-lt"/>
                <a:cs typeface="+mn-lt"/>
              </a:rPr>
              <a:t>The </a:t>
            </a:r>
            <a:r>
              <a:rPr lang="el-GR" dirty="0" err="1">
                <a:ea typeface="+mn-lt"/>
                <a:cs typeface="+mn-lt"/>
              </a:rPr>
              <a:t>church</a:t>
            </a:r>
            <a:r>
              <a:rPr lang="el-GR" dirty="0">
                <a:ea typeface="+mn-lt"/>
                <a:cs typeface="+mn-lt"/>
              </a:rPr>
              <a:t> </a:t>
            </a:r>
            <a:r>
              <a:rPr lang="el-GR" dirty="0" err="1">
                <a:ea typeface="+mn-lt"/>
                <a:cs typeface="+mn-lt"/>
              </a:rPr>
              <a:t>is</a:t>
            </a:r>
            <a:r>
              <a:rPr lang="el-GR" dirty="0">
                <a:ea typeface="+mn-lt"/>
                <a:cs typeface="+mn-lt"/>
              </a:rPr>
              <a:t> </a:t>
            </a:r>
            <a:r>
              <a:rPr lang="el-GR" dirty="0" err="1">
                <a:ea typeface="+mn-lt"/>
                <a:cs typeface="+mn-lt"/>
              </a:rPr>
              <a:t>dedicated</a:t>
            </a:r>
            <a:r>
              <a:rPr lang="el-GR" dirty="0">
                <a:ea typeface="+mn-lt"/>
                <a:cs typeface="+mn-lt"/>
              </a:rPr>
              <a:t> </a:t>
            </a:r>
            <a:r>
              <a:rPr lang="el-GR" dirty="0" err="1">
                <a:ea typeface="+mn-lt"/>
                <a:cs typeface="+mn-lt"/>
              </a:rPr>
              <a:t>to</a:t>
            </a:r>
            <a:r>
              <a:rPr lang="el-GR" dirty="0">
                <a:ea typeface="+mn-lt"/>
                <a:cs typeface="+mn-lt"/>
              </a:rPr>
              <a:t> </a:t>
            </a:r>
            <a:r>
              <a:rPr lang="el-GR" dirty="0" err="1">
                <a:ea typeface="+mn-lt"/>
                <a:cs typeface="+mn-lt"/>
              </a:rPr>
              <a:t>Saint</a:t>
            </a:r>
            <a:r>
              <a:rPr lang="el-GR" dirty="0">
                <a:ea typeface="+mn-lt"/>
                <a:cs typeface="+mn-lt"/>
              </a:rPr>
              <a:t> </a:t>
            </a:r>
            <a:r>
              <a:rPr lang="el-GR" dirty="0" err="1">
                <a:ea typeface="+mn-lt"/>
                <a:cs typeface="+mn-lt"/>
              </a:rPr>
              <a:t>Savvas</a:t>
            </a:r>
            <a:r>
              <a:rPr lang="el-GR" dirty="0">
                <a:ea typeface="+mn-lt"/>
                <a:cs typeface="+mn-lt"/>
              </a:rPr>
              <a:t>, </a:t>
            </a:r>
            <a:r>
              <a:rPr lang="el-GR" dirty="0" err="1">
                <a:ea typeface="+mn-lt"/>
                <a:cs typeface="+mn-lt"/>
              </a:rPr>
              <a:t>founder</a:t>
            </a:r>
            <a:r>
              <a:rPr lang="el-GR" dirty="0">
                <a:ea typeface="+mn-lt"/>
                <a:cs typeface="+mn-lt"/>
              </a:rPr>
              <a:t> of the </a:t>
            </a:r>
            <a:r>
              <a:rPr lang="el-GR" dirty="0" err="1">
                <a:ea typeface="+mn-lt"/>
                <a:cs typeface="+mn-lt"/>
              </a:rPr>
              <a:t>Serbian</a:t>
            </a:r>
            <a:r>
              <a:rPr lang="el-GR" dirty="0">
                <a:ea typeface="+mn-lt"/>
                <a:cs typeface="+mn-lt"/>
              </a:rPr>
              <a:t> </a:t>
            </a:r>
            <a:r>
              <a:rPr lang="el-GR" dirty="0" err="1">
                <a:ea typeface="+mn-lt"/>
                <a:cs typeface="+mn-lt"/>
              </a:rPr>
              <a:t>Orthodox</a:t>
            </a:r>
            <a:r>
              <a:rPr lang="el-GR" dirty="0">
                <a:ea typeface="+mn-lt"/>
                <a:cs typeface="+mn-lt"/>
              </a:rPr>
              <a:t> </a:t>
            </a:r>
            <a:r>
              <a:rPr lang="el-GR" dirty="0" err="1">
                <a:ea typeface="+mn-lt"/>
                <a:cs typeface="+mn-lt"/>
              </a:rPr>
              <a:t>Church</a:t>
            </a:r>
            <a:r>
              <a:rPr lang="el-GR" dirty="0">
                <a:ea typeface="+mn-lt"/>
                <a:cs typeface="+mn-lt"/>
              </a:rPr>
              <a:t>, </a:t>
            </a:r>
            <a:r>
              <a:rPr lang="el-GR" dirty="0" err="1">
                <a:ea typeface="+mn-lt"/>
                <a:cs typeface="+mn-lt"/>
              </a:rPr>
              <a:t>built</a:t>
            </a:r>
            <a:r>
              <a:rPr lang="el-GR" dirty="0">
                <a:ea typeface="+mn-lt"/>
                <a:cs typeface="+mn-lt"/>
              </a:rPr>
              <a:t> on the </a:t>
            </a:r>
            <a:r>
              <a:rPr lang="el-GR" dirty="0" err="1">
                <a:ea typeface="+mn-lt"/>
                <a:cs typeface="+mn-lt"/>
              </a:rPr>
              <a:t>Vračar</a:t>
            </a:r>
            <a:r>
              <a:rPr lang="el-GR" dirty="0">
                <a:ea typeface="+mn-lt"/>
                <a:cs typeface="+mn-lt"/>
              </a:rPr>
              <a:t> </a:t>
            </a:r>
            <a:r>
              <a:rPr lang="el-GR" dirty="0" err="1">
                <a:ea typeface="+mn-lt"/>
                <a:cs typeface="+mn-lt"/>
              </a:rPr>
              <a:t>plateau</a:t>
            </a:r>
            <a:r>
              <a:rPr lang="el-GR" dirty="0">
                <a:ea typeface="+mn-lt"/>
                <a:cs typeface="+mn-lt"/>
              </a:rPr>
              <a:t> </a:t>
            </a:r>
            <a:r>
              <a:rPr lang="el-GR" dirty="0" err="1">
                <a:ea typeface="+mn-lt"/>
                <a:cs typeface="+mn-lt"/>
              </a:rPr>
              <a:t>where</a:t>
            </a:r>
            <a:r>
              <a:rPr lang="el-GR" dirty="0">
                <a:ea typeface="+mn-lt"/>
                <a:cs typeface="+mn-lt"/>
              </a:rPr>
              <a:t> the </a:t>
            </a:r>
            <a:r>
              <a:rPr lang="el-GR" dirty="0" err="1">
                <a:ea typeface="+mn-lt"/>
                <a:cs typeface="+mn-lt"/>
              </a:rPr>
              <a:t>saint's</a:t>
            </a:r>
            <a:r>
              <a:rPr lang="el-GR" dirty="0">
                <a:ea typeface="+mn-lt"/>
                <a:cs typeface="+mn-lt"/>
              </a:rPr>
              <a:t> </a:t>
            </a:r>
            <a:r>
              <a:rPr lang="el-GR" dirty="0" err="1">
                <a:ea typeface="+mn-lt"/>
                <a:cs typeface="+mn-lt"/>
              </a:rPr>
              <a:t>remains</a:t>
            </a:r>
            <a:r>
              <a:rPr lang="el-GR" dirty="0">
                <a:ea typeface="+mn-lt"/>
                <a:cs typeface="+mn-lt"/>
              </a:rPr>
              <a:t> </a:t>
            </a:r>
            <a:r>
              <a:rPr lang="el-GR" dirty="0" err="1">
                <a:ea typeface="+mn-lt"/>
                <a:cs typeface="+mn-lt"/>
              </a:rPr>
              <a:t>were</a:t>
            </a:r>
            <a:r>
              <a:rPr lang="el-GR" dirty="0">
                <a:ea typeface="+mn-lt"/>
                <a:cs typeface="+mn-lt"/>
              </a:rPr>
              <a:t> </a:t>
            </a:r>
            <a:r>
              <a:rPr lang="el-GR" dirty="0" err="1">
                <a:ea typeface="+mn-lt"/>
                <a:cs typeface="+mn-lt"/>
              </a:rPr>
              <a:t>cremated</a:t>
            </a:r>
            <a:r>
              <a:rPr lang="el-GR" dirty="0">
                <a:ea typeface="+mn-lt"/>
                <a:cs typeface="+mn-lt"/>
              </a:rPr>
              <a:t> </a:t>
            </a:r>
            <a:r>
              <a:rPr lang="el-GR" dirty="0" err="1">
                <a:ea typeface="+mn-lt"/>
                <a:cs typeface="+mn-lt"/>
              </a:rPr>
              <a:t>by</a:t>
            </a:r>
            <a:r>
              <a:rPr lang="el-GR" dirty="0">
                <a:ea typeface="+mn-lt"/>
                <a:cs typeface="+mn-lt"/>
              </a:rPr>
              <a:t> the </a:t>
            </a:r>
            <a:r>
              <a:rPr lang="el-GR" dirty="0" err="1">
                <a:ea typeface="+mn-lt"/>
                <a:cs typeface="+mn-lt"/>
              </a:rPr>
              <a:t>Ottomans</a:t>
            </a:r>
            <a:r>
              <a:rPr lang="el-GR" dirty="0">
                <a:ea typeface="+mn-lt"/>
                <a:cs typeface="+mn-lt"/>
              </a:rPr>
              <a:t>. </a:t>
            </a:r>
            <a:r>
              <a:rPr lang="el-GR" dirty="0" err="1">
                <a:ea typeface="+mn-lt"/>
                <a:cs typeface="+mn-lt"/>
              </a:rPr>
              <a:t>Due</a:t>
            </a:r>
            <a:r>
              <a:rPr lang="el-GR" dirty="0">
                <a:ea typeface="+mn-lt"/>
                <a:cs typeface="+mn-lt"/>
              </a:rPr>
              <a:t> </a:t>
            </a:r>
            <a:r>
              <a:rPr lang="el-GR" dirty="0" err="1">
                <a:ea typeface="+mn-lt"/>
                <a:cs typeface="+mn-lt"/>
              </a:rPr>
              <a:t>to</a:t>
            </a:r>
            <a:r>
              <a:rPr lang="el-GR" dirty="0">
                <a:ea typeface="+mn-lt"/>
                <a:cs typeface="+mn-lt"/>
              </a:rPr>
              <a:t> </a:t>
            </a:r>
            <a:r>
              <a:rPr lang="el-GR" dirty="0" err="1">
                <a:ea typeface="+mn-lt"/>
                <a:cs typeface="+mn-lt"/>
              </a:rPr>
              <a:t>its</a:t>
            </a:r>
            <a:r>
              <a:rPr lang="el-GR" dirty="0">
                <a:ea typeface="+mn-lt"/>
                <a:cs typeface="+mn-lt"/>
              </a:rPr>
              <a:t> </a:t>
            </a:r>
            <a:r>
              <a:rPr lang="el-GR" dirty="0" err="1">
                <a:ea typeface="+mn-lt"/>
                <a:cs typeface="+mn-lt"/>
              </a:rPr>
              <a:t>location</a:t>
            </a:r>
            <a:r>
              <a:rPr lang="el-GR" dirty="0">
                <a:ea typeface="+mn-lt"/>
                <a:cs typeface="+mn-lt"/>
              </a:rPr>
              <a:t>, the </a:t>
            </a:r>
            <a:r>
              <a:rPr lang="el-GR" dirty="0" err="1">
                <a:ea typeface="+mn-lt"/>
                <a:cs typeface="+mn-lt"/>
              </a:rPr>
              <a:t>church</a:t>
            </a:r>
            <a:r>
              <a:rPr lang="el-GR" dirty="0">
                <a:ea typeface="+mn-lt"/>
                <a:cs typeface="+mn-lt"/>
              </a:rPr>
              <a:t> of </a:t>
            </a:r>
            <a:r>
              <a:rPr lang="el-GR" dirty="0" err="1">
                <a:ea typeface="+mn-lt"/>
                <a:cs typeface="+mn-lt"/>
              </a:rPr>
              <a:t>Agios</a:t>
            </a:r>
            <a:r>
              <a:rPr lang="el-GR" dirty="0">
                <a:ea typeface="+mn-lt"/>
                <a:cs typeface="+mn-lt"/>
              </a:rPr>
              <a:t> </a:t>
            </a:r>
            <a:r>
              <a:rPr lang="el-GR" dirty="0" err="1">
                <a:ea typeface="+mn-lt"/>
                <a:cs typeface="+mn-lt"/>
              </a:rPr>
              <a:t>Savvas</a:t>
            </a:r>
            <a:r>
              <a:rPr lang="el-GR" dirty="0">
                <a:ea typeface="+mn-lt"/>
                <a:cs typeface="+mn-lt"/>
              </a:rPr>
              <a:t> </a:t>
            </a:r>
            <a:r>
              <a:rPr lang="el-GR" dirty="0" err="1">
                <a:ea typeface="+mn-lt"/>
                <a:cs typeface="+mn-lt"/>
              </a:rPr>
              <a:t>dominates</a:t>
            </a:r>
            <a:r>
              <a:rPr lang="el-GR" dirty="0">
                <a:ea typeface="+mn-lt"/>
                <a:cs typeface="+mn-lt"/>
              </a:rPr>
              <a:t> the </a:t>
            </a:r>
            <a:r>
              <a:rPr lang="el-GR" dirty="0" err="1">
                <a:ea typeface="+mn-lt"/>
                <a:cs typeface="+mn-lt"/>
              </a:rPr>
              <a:t>Belgrade</a:t>
            </a:r>
            <a:r>
              <a:rPr lang="el-GR" dirty="0">
                <a:ea typeface="+mn-lt"/>
                <a:cs typeface="+mn-lt"/>
              </a:rPr>
              <a:t> </a:t>
            </a:r>
            <a:r>
              <a:rPr lang="el-GR" dirty="0" err="1">
                <a:ea typeface="+mn-lt"/>
                <a:cs typeface="+mn-lt"/>
              </a:rPr>
              <a:t>skyline</a:t>
            </a:r>
            <a:r>
              <a:rPr lang="el-GR" dirty="0">
                <a:ea typeface="+mn-lt"/>
                <a:cs typeface="+mn-lt"/>
              </a:rPr>
              <a:t> and </a:t>
            </a:r>
            <a:r>
              <a:rPr lang="el-GR" dirty="0" err="1">
                <a:ea typeface="+mn-lt"/>
                <a:cs typeface="+mn-lt"/>
              </a:rPr>
              <a:t>is</a:t>
            </a:r>
            <a:r>
              <a:rPr lang="el-GR" dirty="0">
                <a:ea typeface="+mn-lt"/>
                <a:cs typeface="+mn-lt"/>
              </a:rPr>
              <a:t> the </a:t>
            </a:r>
            <a:r>
              <a:rPr lang="el-GR" dirty="0" err="1">
                <a:ea typeface="+mn-lt"/>
                <a:cs typeface="+mn-lt"/>
              </a:rPr>
              <a:t>most</a:t>
            </a:r>
            <a:r>
              <a:rPr lang="el-GR" dirty="0">
                <a:ea typeface="+mn-lt"/>
                <a:cs typeface="+mn-lt"/>
              </a:rPr>
              <a:t> </a:t>
            </a:r>
            <a:r>
              <a:rPr lang="el-GR" dirty="0" err="1">
                <a:ea typeface="+mn-lt"/>
                <a:cs typeface="+mn-lt"/>
              </a:rPr>
              <a:t>monumental</a:t>
            </a:r>
            <a:r>
              <a:rPr lang="el-GR" dirty="0">
                <a:ea typeface="+mn-lt"/>
                <a:cs typeface="+mn-lt"/>
              </a:rPr>
              <a:t> </a:t>
            </a:r>
            <a:r>
              <a:rPr lang="el-GR" dirty="0" err="1">
                <a:ea typeface="+mn-lt"/>
                <a:cs typeface="+mn-lt"/>
              </a:rPr>
              <a:t>building</a:t>
            </a:r>
            <a:r>
              <a:rPr lang="el-GR" dirty="0">
                <a:ea typeface="+mn-lt"/>
                <a:cs typeface="+mn-lt"/>
              </a:rPr>
              <a:t> in the </a:t>
            </a:r>
            <a:r>
              <a:rPr lang="el-GR" dirty="0" err="1">
                <a:ea typeface="+mn-lt"/>
                <a:cs typeface="+mn-lt"/>
              </a:rPr>
              <a:t>city</a:t>
            </a:r>
            <a:r>
              <a:rPr lang="el-GR" dirty="0">
                <a:ea typeface="+mn-lt"/>
                <a:cs typeface="+mn-lt"/>
              </a:rPr>
              <a:t>.</a:t>
            </a:r>
            <a:endParaRPr lang="el-GR" dirty="0"/>
          </a:p>
          <a:p>
            <a:endParaRPr lang="el-GR"/>
          </a:p>
        </p:txBody>
      </p:sp>
    </p:spTree>
    <p:extLst>
      <p:ext uri="{BB962C8B-B14F-4D97-AF65-F5344CB8AC3E}">
        <p14:creationId xmlns:p14="http://schemas.microsoft.com/office/powerpoint/2010/main" val="8989933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AF3C8EA-7A37-4A07-BDF2-89EBD3DF2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2" descr="Εικόνα που περιέχει δέντρο, ουρανός, υπαίθριος, κτίριο&#10;&#10;Περιγραφή που δημιουργήθηκε αυτόματα">
            <a:extLst>
              <a:ext uri="{FF2B5EF4-FFF2-40B4-BE49-F238E27FC236}">
                <a16:creationId xmlns:a16="http://schemas.microsoft.com/office/drawing/2014/main" id="{7455D3E6-86EC-4548-B1F5-6BB53760A5E8}"/>
              </a:ext>
            </a:extLst>
          </p:cNvPr>
          <p:cNvPicPr>
            <a:picLocks noChangeAspect="1"/>
          </p:cNvPicPr>
          <p:nvPr/>
        </p:nvPicPr>
        <p:blipFill rotWithShape="1">
          <a:blip r:embed="rId2"/>
          <a:srcRect l="12350" r="13428"/>
          <a:stretch/>
        </p:blipFill>
        <p:spPr>
          <a:xfrm>
            <a:off x="20" y="10"/>
            <a:ext cx="12191980" cy="6857990"/>
          </a:xfrm>
          <a:prstGeom prst="rect">
            <a:avLst/>
          </a:prstGeom>
        </p:spPr>
      </p:pic>
    </p:spTree>
    <p:extLst>
      <p:ext uri="{BB962C8B-B14F-4D97-AF65-F5344CB8AC3E}">
        <p14:creationId xmlns:p14="http://schemas.microsoft.com/office/powerpoint/2010/main" val="3126085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AF3C8EA-7A37-4A07-BDF2-89EBD3DF2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2" descr="Εικόνα που περιέχει κτίριο, παλιός&#10;&#10;Περιγραφή που δημιουργήθηκε αυτόματα">
            <a:extLst>
              <a:ext uri="{FF2B5EF4-FFF2-40B4-BE49-F238E27FC236}">
                <a16:creationId xmlns:a16="http://schemas.microsoft.com/office/drawing/2014/main" id="{38F2A180-CE50-40C1-A9C6-CEA0BF8E1DC2}"/>
              </a:ext>
            </a:extLst>
          </p:cNvPr>
          <p:cNvPicPr>
            <a:picLocks noChangeAspect="1"/>
          </p:cNvPicPr>
          <p:nvPr/>
        </p:nvPicPr>
        <p:blipFill rotWithShape="1">
          <a:blip r:embed="rId2"/>
          <a:srcRect t="10019" b="14981"/>
          <a:stretch/>
        </p:blipFill>
        <p:spPr>
          <a:xfrm>
            <a:off x="20" y="10"/>
            <a:ext cx="12191980" cy="6857990"/>
          </a:xfrm>
          <a:prstGeom prst="rect">
            <a:avLst/>
          </a:prstGeom>
        </p:spPr>
      </p:pic>
    </p:spTree>
    <p:extLst>
      <p:ext uri="{BB962C8B-B14F-4D97-AF65-F5344CB8AC3E}">
        <p14:creationId xmlns:p14="http://schemas.microsoft.com/office/powerpoint/2010/main" val="72778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grass, sky, outdoor, mountain&#10;&#10;Description automatically generated">
            <a:extLst>
              <a:ext uri="{FF2B5EF4-FFF2-40B4-BE49-F238E27FC236}">
                <a16:creationId xmlns:a16="http://schemas.microsoft.com/office/drawing/2014/main" id="{2BC9B7AD-BB4B-46E2-92DE-97B40F85D903}"/>
              </a:ext>
            </a:extLst>
          </p:cNvPr>
          <p:cNvPicPr>
            <a:picLocks noChangeAspect="1"/>
          </p:cNvPicPr>
          <p:nvPr/>
        </p:nvPicPr>
        <p:blipFill rotWithShape="1">
          <a:blip r:embed="rId2"/>
          <a:srcRect l="17238" r="13613" b="3"/>
          <a:stretch/>
        </p:blipFill>
        <p:spPr>
          <a:xfrm>
            <a:off x="-18674" y="-9424"/>
            <a:ext cx="6517900" cy="6871013"/>
          </a:xfrm>
          <a:prstGeom prst="rect">
            <a:avLst/>
          </a:prstGeom>
        </p:spPr>
      </p:pic>
      <p:sp>
        <p:nvSpPr>
          <p:cNvPr id="4" name="TextBox 3">
            <a:extLst>
              <a:ext uri="{FF2B5EF4-FFF2-40B4-BE49-F238E27FC236}">
                <a16:creationId xmlns:a16="http://schemas.microsoft.com/office/drawing/2014/main" id="{6B73BBD2-FD2A-46C0-8B98-AC880A7D47A2}"/>
              </a:ext>
            </a:extLst>
          </p:cNvPr>
          <p:cNvSpPr txBox="1"/>
          <p:nvPr/>
        </p:nvSpPr>
        <p:spPr>
          <a:xfrm>
            <a:off x="6955971" y="2692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5F3983D7-FE0A-4846-991C-8D390FDB2E1B}"/>
              </a:ext>
            </a:extLst>
          </p:cNvPr>
          <p:cNvSpPr txBox="1"/>
          <p:nvPr/>
        </p:nvSpPr>
        <p:spPr>
          <a:xfrm>
            <a:off x="7046686" y="2450495"/>
            <a:ext cx="4188580"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This sight shows the head of a man who long ago fought with a bear to save his country and lost his life</a:t>
            </a:r>
          </a:p>
        </p:txBody>
      </p:sp>
    </p:spTree>
    <p:extLst>
      <p:ext uri="{BB962C8B-B14F-4D97-AF65-F5344CB8AC3E}">
        <p14:creationId xmlns:p14="http://schemas.microsoft.com/office/powerpoint/2010/main" val="1778070057"/>
      </p:ext>
    </p:extLst>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2" descr="Εικόνα που περιέχει νύχτα, στολισμένος&#10;&#10;Περιγραφή που δημιουργήθηκε αυτόματα">
            <a:extLst>
              <a:ext uri="{FF2B5EF4-FFF2-40B4-BE49-F238E27FC236}">
                <a16:creationId xmlns:a16="http://schemas.microsoft.com/office/drawing/2014/main" id="{AC30B170-EBB3-41B5-9B9F-325BE1767108}"/>
              </a:ext>
            </a:extLst>
          </p:cNvPr>
          <p:cNvPicPr>
            <a:picLocks noChangeAspect="1"/>
          </p:cNvPicPr>
          <p:nvPr/>
        </p:nvPicPr>
        <p:blipFill>
          <a:blip r:embed="rId2"/>
          <a:stretch>
            <a:fillRect/>
          </a:stretch>
        </p:blipFill>
        <p:spPr>
          <a:xfrm>
            <a:off x="-264543" y="-634041"/>
            <a:ext cx="12419161" cy="7579742"/>
          </a:xfrm>
          <a:prstGeom prst="rect">
            <a:avLst/>
          </a:prstGeom>
        </p:spPr>
      </p:pic>
    </p:spTree>
    <p:extLst>
      <p:ext uri="{BB962C8B-B14F-4D97-AF65-F5344CB8AC3E}">
        <p14:creationId xmlns:p14="http://schemas.microsoft.com/office/powerpoint/2010/main" val="3657973391"/>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AB3B17-723B-4F03-B12A-C1EF572671BF}"/>
              </a:ext>
            </a:extLst>
          </p:cNvPr>
          <p:cNvSpPr>
            <a:spLocks noGrp="1"/>
          </p:cNvSpPr>
          <p:nvPr>
            <p:ph type="ctrTitle"/>
          </p:nvPr>
        </p:nvSpPr>
        <p:spPr/>
        <p:txBody>
          <a:bodyPr/>
          <a:lstStyle/>
          <a:p>
            <a:r>
              <a:rPr lang="el-GR" dirty="0" err="1"/>
              <a:t>Link</a:t>
            </a:r>
            <a:r>
              <a:rPr lang="el-GR" dirty="0"/>
              <a:t> </a:t>
            </a:r>
            <a:r>
              <a:rPr lang="el-GR" dirty="0" err="1"/>
              <a:t>with</a:t>
            </a:r>
            <a:r>
              <a:rPr lang="el-GR" dirty="0"/>
              <a:t> a </a:t>
            </a:r>
            <a:r>
              <a:rPr lang="el-GR" dirty="0" err="1"/>
              <a:t>video</a:t>
            </a:r>
          </a:p>
        </p:txBody>
      </p:sp>
      <p:sp>
        <p:nvSpPr>
          <p:cNvPr id="3" name="Υπότιτλος 2">
            <a:extLst>
              <a:ext uri="{FF2B5EF4-FFF2-40B4-BE49-F238E27FC236}">
                <a16:creationId xmlns:a16="http://schemas.microsoft.com/office/drawing/2014/main" id="{E4C658A5-85DB-4ECD-95C8-C8B0EE4EFA38}"/>
              </a:ext>
            </a:extLst>
          </p:cNvPr>
          <p:cNvSpPr>
            <a:spLocks noGrp="1"/>
          </p:cNvSpPr>
          <p:nvPr>
            <p:ph type="subTitle" idx="1"/>
          </p:nvPr>
        </p:nvSpPr>
        <p:spPr/>
        <p:txBody>
          <a:bodyPr vert="horz" lIns="91440" tIns="45720" rIns="91440" bIns="45720" rtlCol="0" anchor="t">
            <a:normAutofit/>
          </a:bodyPr>
          <a:lstStyle/>
          <a:p>
            <a:r>
              <a:rPr lang="el-GR" b="0">
                <a:ea typeface="+mn-lt"/>
                <a:cs typeface="+mn-lt"/>
              </a:rPr>
              <a:t>https://youtu.be/AGvTVWNRAu0</a:t>
            </a:r>
            <a:endParaRPr lang="el-GR"/>
          </a:p>
        </p:txBody>
      </p:sp>
    </p:spTree>
    <p:extLst>
      <p:ext uri="{BB962C8B-B14F-4D97-AF65-F5344CB8AC3E}">
        <p14:creationId xmlns:p14="http://schemas.microsoft.com/office/powerpoint/2010/main" val="1171513109"/>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EA3B6404-C37D-4FE3-8124-9FC5ECE56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ED61EC8C-9F54-4671-8E82-4AE6101D6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966"/>
            <a:ext cx="8831898" cy="6915241"/>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 name="connsiteX0" fmla="*/ 0 w 4584879"/>
              <a:gd name="connsiteY0" fmla="*/ 0 h 6863976"/>
              <a:gd name="connsiteX1" fmla="*/ 4584879 w 4584879"/>
              <a:gd name="connsiteY1" fmla="*/ 0 h 6863976"/>
              <a:gd name="connsiteX2" fmla="*/ 3352617 w 4584879"/>
              <a:gd name="connsiteY2" fmla="*/ 6863976 h 6863976"/>
              <a:gd name="connsiteX3" fmla="*/ 0 w 4584879"/>
              <a:gd name="connsiteY3" fmla="*/ 6863976 h 6863976"/>
              <a:gd name="connsiteX4" fmla="*/ 0 w 4584879"/>
              <a:gd name="connsiteY4" fmla="*/ 0 h 6863976"/>
              <a:gd name="connsiteX0" fmla="*/ 0 w 4388125"/>
              <a:gd name="connsiteY0" fmla="*/ 0 h 6863976"/>
              <a:gd name="connsiteX1" fmla="*/ 4388125 w 4388125"/>
              <a:gd name="connsiteY1" fmla="*/ 0 h 6863976"/>
              <a:gd name="connsiteX2" fmla="*/ 3352617 w 4388125"/>
              <a:gd name="connsiteY2" fmla="*/ 6863976 h 6863976"/>
              <a:gd name="connsiteX3" fmla="*/ 0 w 4388125"/>
              <a:gd name="connsiteY3" fmla="*/ 6863976 h 6863976"/>
              <a:gd name="connsiteX4" fmla="*/ 0 w 4388125"/>
              <a:gd name="connsiteY4" fmla="*/ 0 h 6863976"/>
              <a:gd name="connsiteX0" fmla="*/ 0 w 4175838"/>
              <a:gd name="connsiteY0" fmla="*/ 0 h 6863976"/>
              <a:gd name="connsiteX1" fmla="*/ 4175838 w 4175838"/>
              <a:gd name="connsiteY1" fmla="*/ 0 h 6863976"/>
              <a:gd name="connsiteX2" fmla="*/ 3352617 w 4175838"/>
              <a:gd name="connsiteY2" fmla="*/ 6863976 h 6863976"/>
              <a:gd name="connsiteX3" fmla="*/ 0 w 4175838"/>
              <a:gd name="connsiteY3" fmla="*/ 6863976 h 6863976"/>
              <a:gd name="connsiteX4" fmla="*/ 0 w 4175838"/>
              <a:gd name="connsiteY4" fmla="*/ 0 h 686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838" h="6863976">
                <a:moveTo>
                  <a:pt x="0" y="0"/>
                </a:moveTo>
                <a:lnTo>
                  <a:pt x="4175838" y="0"/>
                </a:lnTo>
                <a:lnTo>
                  <a:pt x="3352617" y="6863976"/>
                </a:lnTo>
                <a:lnTo>
                  <a:pt x="0" y="686397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F7A412D4-BDC3-42D8-8FC9-DA6D48B7AA7E}"/>
              </a:ext>
            </a:extLst>
          </p:cNvPr>
          <p:cNvSpPr>
            <a:spLocks noGrp="1"/>
          </p:cNvSpPr>
          <p:nvPr>
            <p:ph type="ctrTitle"/>
          </p:nvPr>
        </p:nvSpPr>
        <p:spPr>
          <a:xfrm>
            <a:off x="1104900" y="921432"/>
            <a:ext cx="6468558" cy="3452289"/>
          </a:xfrm>
        </p:spPr>
        <p:txBody>
          <a:bodyPr>
            <a:normAutofit/>
          </a:bodyPr>
          <a:lstStyle/>
          <a:p>
            <a:pPr algn="l"/>
            <a:r>
              <a:rPr lang="el-GR" err="1"/>
              <a:t>Norway</a:t>
            </a:r>
          </a:p>
        </p:txBody>
      </p:sp>
      <p:sp>
        <p:nvSpPr>
          <p:cNvPr id="3" name="Υπότιτλος 2">
            <a:extLst>
              <a:ext uri="{FF2B5EF4-FFF2-40B4-BE49-F238E27FC236}">
                <a16:creationId xmlns:a16="http://schemas.microsoft.com/office/drawing/2014/main" id="{2A80B9EE-A579-44C0-BEF7-A9F18B672E68}"/>
              </a:ext>
            </a:extLst>
          </p:cNvPr>
          <p:cNvSpPr>
            <a:spLocks noGrp="1"/>
          </p:cNvSpPr>
          <p:nvPr>
            <p:ph type="subTitle" idx="1"/>
          </p:nvPr>
        </p:nvSpPr>
        <p:spPr>
          <a:xfrm>
            <a:off x="1104900" y="4791018"/>
            <a:ext cx="5755838" cy="996532"/>
          </a:xfrm>
        </p:spPr>
        <p:txBody>
          <a:bodyPr vert="horz" lIns="91440" tIns="45720" rIns="91440" bIns="45720" rtlCol="0">
            <a:normAutofit/>
          </a:bodyPr>
          <a:lstStyle/>
          <a:p>
            <a:pPr algn="l"/>
            <a:r>
              <a:rPr lang="el-GR" b="0" dirty="0">
                <a:ea typeface="+mn-lt"/>
                <a:cs typeface="+mn-lt"/>
              </a:rPr>
              <a:t>SIGHTS AND PLACES TO VISIT</a:t>
            </a:r>
            <a:endParaRPr lang="el-GR" dirty="0"/>
          </a:p>
          <a:p>
            <a:pPr algn="l"/>
            <a:endParaRPr lang="el-GR"/>
          </a:p>
        </p:txBody>
      </p:sp>
      <p:cxnSp>
        <p:nvCxnSpPr>
          <p:cNvPr id="8" name="Straight Connector 12">
            <a:extLst>
              <a:ext uri="{FF2B5EF4-FFF2-40B4-BE49-F238E27FC236}">
                <a16:creationId xmlns:a16="http://schemas.microsoft.com/office/drawing/2014/main" id="{8557940A-71CE-48E1-BD71-2BEF15613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15263" y="0"/>
            <a:ext cx="214342" cy="685501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Εικόνα 4" descr="Εικόνα που περιέχει βουνό, φύση, πλούσιος, ορεινή περιοχή&#10;&#10;Περιγραφή που δημιουργήθηκε αυτόματα">
            <a:extLst>
              <a:ext uri="{FF2B5EF4-FFF2-40B4-BE49-F238E27FC236}">
                <a16:creationId xmlns:a16="http://schemas.microsoft.com/office/drawing/2014/main" id="{73540E78-6692-4E39-B945-919A4C119DB9}"/>
              </a:ext>
            </a:extLst>
          </p:cNvPr>
          <p:cNvPicPr>
            <a:picLocks noChangeAspect="1"/>
          </p:cNvPicPr>
          <p:nvPr/>
        </p:nvPicPr>
        <p:blipFill>
          <a:blip r:embed="rId2"/>
          <a:stretch>
            <a:fillRect/>
          </a:stretch>
        </p:blipFill>
        <p:spPr>
          <a:xfrm>
            <a:off x="446753" y="-9029"/>
            <a:ext cx="10690478" cy="7116687"/>
          </a:xfrm>
          <a:prstGeom prst="rect">
            <a:avLst/>
          </a:prstGeom>
        </p:spPr>
      </p:pic>
      <p:sp>
        <p:nvSpPr>
          <p:cNvPr id="5" name="TextBox 4">
            <a:extLst>
              <a:ext uri="{FF2B5EF4-FFF2-40B4-BE49-F238E27FC236}">
                <a16:creationId xmlns:a16="http://schemas.microsoft.com/office/drawing/2014/main" id="{77720AFC-E998-4ECA-81B8-B14F4109C5A6}"/>
              </a:ext>
            </a:extLst>
          </p:cNvPr>
          <p:cNvSpPr txBox="1"/>
          <p:nvPr/>
        </p:nvSpPr>
        <p:spPr>
          <a:xfrm>
            <a:off x="1275347" y="2418347"/>
            <a:ext cx="420704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l-GR" sz="6000" b="1" u="sng" dirty="0">
                <a:solidFill>
                  <a:schemeClr val="bg1">
                    <a:lumMod val="95000"/>
                  </a:schemeClr>
                </a:solidFill>
              </a:rPr>
              <a:t>NORWAY</a:t>
            </a:r>
          </a:p>
        </p:txBody>
      </p:sp>
    </p:spTree>
    <p:extLst>
      <p:ext uri="{BB962C8B-B14F-4D97-AF65-F5344CB8AC3E}">
        <p14:creationId xmlns:p14="http://schemas.microsoft.com/office/powerpoint/2010/main" val="2586271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C25D0B-4908-4D7B-8A69-DEACE2410EA7}"/>
              </a:ext>
            </a:extLst>
          </p:cNvPr>
          <p:cNvSpPr txBox="1"/>
          <p:nvPr/>
        </p:nvSpPr>
        <p:spPr>
          <a:xfrm>
            <a:off x="1401606" y="727242"/>
            <a:ext cx="11215435"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90C226"/>
                </a:solidFill>
                <a:latin typeface="Google Sans"/>
              </a:rPr>
              <a:t>ATTRACTIONS THAT CHILDREN SHOULD VISIT</a:t>
            </a:r>
          </a:p>
          <a:p>
            <a:endParaRPr lang="en-US"/>
          </a:p>
        </p:txBody>
      </p:sp>
      <p:sp>
        <p:nvSpPr>
          <p:cNvPr id="3" name="TextBox 2">
            <a:extLst>
              <a:ext uri="{FF2B5EF4-FFF2-40B4-BE49-F238E27FC236}">
                <a16:creationId xmlns:a16="http://schemas.microsoft.com/office/drawing/2014/main" id="{0E1019A0-FAAE-46FC-A7CB-FF2AABD97C6B}"/>
              </a:ext>
            </a:extLst>
          </p:cNvPr>
          <p:cNvSpPr txBox="1"/>
          <p:nvPr/>
        </p:nvSpPr>
        <p:spPr>
          <a:xfrm>
            <a:off x="954506" y="2438400"/>
            <a:ext cx="989196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Trebuchet MS"/>
              </a:rPr>
              <a:t>You will find kid-friendly activities and attractions all over Norway. Here are our top tips in six regions that have made an extra effort to make the youngest globetrotters smile.</a:t>
            </a:r>
            <a:endParaRPr lang="el-GR" dirty="0"/>
          </a:p>
        </p:txBody>
      </p:sp>
    </p:spTree>
    <p:extLst>
      <p:ext uri="{BB962C8B-B14F-4D97-AF65-F5344CB8AC3E}">
        <p14:creationId xmlns:p14="http://schemas.microsoft.com/office/powerpoint/2010/main" val="17728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0D1DE7-816B-4AA1-80CC-FA754389A0DF}"/>
              </a:ext>
            </a:extLst>
          </p:cNvPr>
          <p:cNvSpPr txBox="1"/>
          <p:nvPr/>
        </p:nvSpPr>
        <p:spPr>
          <a:xfrm>
            <a:off x="1766637" y="1485899"/>
            <a:ext cx="797693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800" kern="1200" dirty="0">
                <a:latin typeface="Trebuchet MS"/>
                <a:ea typeface="+mn-ea"/>
                <a:cs typeface="+mn-cs"/>
              </a:rPr>
              <a:t>During the summer months, an exciting suggestion is to take the kids along the Telemark Canal with MS </a:t>
            </a:r>
            <a:r>
              <a:rPr lang="en-US" sz="1800" kern="1200" dirty="0" err="1">
                <a:latin typeface="Trebuchet MS"/>
                <a:ea typeface="+mn-ea"/>
                <a:cs typeface="+mn-cs"/>
              </a:rPr>
              <a:t>Telemarken</a:t>
            </a:r>
            <a:r>
              <a:rPr lang="en-US" sz="1800" kern="1200" dirty="0">
                <a:latin typeface="Trebuchet MS"/>
                <a:ea typeface="+mn-ea"/>
                <a:cs typeface="+mn-cs"/>
              </a:rPr>
              <a:t> – a pirate ship with a treasure hunt and competitions. Another way to explore the canal is by bike or in a canoe. </a:t>
            </a:r>
            <a:endParaRPr lang="el-GR" dirty="0">
              <a:ea typeface="+mn-ea"/>
              <a:cs typeface="+mn-cs"/>
            </a:endParaRPr>
          </a:p>
          <a:p>
            <a:pPr algn="l" rtl="0"/>
            <a:r>
              <a:rPr lang="en-US" sz="1800" kern="1200" dirty="0">
                <a:latin typeface="Trebuchet MS"/>
                <a:ea typeface="+mn-ea"/>
                <a:cs typeface="+mn-cs"/>
              </a:rPr>
              <a:t>A myriad of rivers, lakes and canals make the area perfect for paddling. For an unusual water-based adventure, explore the natural pools and water slides in the giant caves at Nissedal.</a:t>
            </a:r>
            <a:endParaRPr lang="el-GR" dirty="0"/>
          </a:p>
        </p:txBody>
      </p:sp>
      <p:sp>
        <p:nvSpPr>
          <p:cNvPr id="3" name="TextBox 2">
            <a:extLst>
              <a:ext uri="{FF2B5EF4-FFF2-40B4-BE49-F238E27FC236}">
                <a16:creationId xmlns:a16="http://schemas.microsoft.com/office/drawing/2014/main" id="{C63D37B6-7DC2-4929-972A-399058C7592E}"/>
              </a:ext>
            </a:extLst>
          </p:cNvPr>
          <p:cNvSpPr txBox="1"/>
          <p:nvPr/>
        </p:nvSpPr>
        <p:spPr>
          <a:xfrm>
            <a:off x="3290637" y="322848"/>
            <a:ext cx="54302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3600" dirty="0" err="1"/>
              <a:t>Travel</a:t>
            </a:r>
            <a:r>
              <a:rPr lang="el-GR" sz="3600" dirty="0"/>
              <a:t> </a:t>
            </a:r>
            <a:r>
              <a:rPr lang="el-GR" sz="3600" dirty="0" err="1"/>
              <a:t>kids</a:t>
            </a:r>
            <a:r>
              <a:rPr lang="el-GR" sz="3600" dirty="0"/>
              <a:t> in  </a:t>
            </a:r>
            <a:r>
              <a:rPr lang="el-GR" sz="3600" dirty="0" err="1"/>
              <a:t>Telemark</a:t>
            </a:r>
            <a:endParaRPr lang="el-GR" sz="3600" dirty="0"/>
          </a:p>
        </p:txBody>
      </p:sp>
      <p:pic>
        <p:nvPicPr>
          <p:cNvPr id="4" name="Εικόνα 4" descr="Εικόνα που περιέχει νερό, υπαίθριος, φύση, λίμνη&#10;&#10;Περιγραφή που δημιουργήθηκε αυτόματα">
            <a:extLst>
              <a:ext uri="{FF2B5EF4-FFF2-40B4-BE49-F238E27FC236}">
                <a16:creationId xmlns:a16="http://schemas.microsoft.com/office/drawing/2014/main" id="{55454ECC-31E4-4CED-9FFF-71666048C559}"/>
              </a:ext>
            </a:extLst>
          </p:cNvPr>
          <p:cNvPicPr>
            <a:picLocks noChangeAspect="1"/>
          </p:cNvPicPr>
          <p:nvPr/>
        </p:nvPicPr>
        <p:blipFill>
          <a:blip r:embed="rId2"/>
          <a:stretch>
            <a:fillRect/>
          </a:stretch>
        </p:blipFill>
        <p:spPr>
          <a:xfrm>
            <a:off x="666856" y="3683121"/>
            <a:ext cx="4889166" cy="2750359"/>
          </a:xfrm>
          <a:prstGeom prst="rect">
            <a:avLst/>
          </a:prstGeom>
        </p:spPr>
      </p:pic>
      <p:pic>
        <p:nvPicPr>
          <p:cNvPr id="5" name="Εικόνα 5">
            <a:extLst>
              <a:ext uri="{FF2B5EF4-FFF2-40B4-BE49-F238E27FC236}">
                <a16:creationId xmlns:a16="http://schemas.microsoft.com/office/drawing/2014/main" id="{EF79D1DB-90ED-458F-B439-1D800E7CCC34}"/>
              </a:ext>
            </a:extLst>
          </p:cNvPr>
          <p:cNvPicPr>
            <a:picLocks noChangeAspect="1"/>
          </p:cNvPicPr>
          <p:nvPr/>
        </p:nvPicPr>
        <p:blipFill>
          <a:blip r:embed="rId3"/>
          <a:stretch>
            <a:fillRect/>
          </a:stretch>
        </p:blipFill>
        <p:spPr>
          <a:xfrm>
            <a:off x="6249976" y="3683243"/>
            <a:ext cx="5145279" cy="2838899"/>
          </a:xfrm>
          <a:prstGeom prst="rect">
            <a:avLst/>
          </a:prstGeom>
        </p:spPr>
      </p:pic>
    </p:spTree>
    <p:extLst>
      <p:ext uri="{BB962C8B-B14F-4D97-AF65-F5344CB8AC3E}">
        <p14:creationId xmlns:p14="http://schemas.microsoft.com/office/powerpoint/2010/main" val="4175020622"/>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89ACAC-6596-4C16-BF2A-A7CDABEB4DA4}"/>
              </a:ext>
            </a:extLst>
          </p:cNvPr>
          <p:cNvSpPr txBox="1"/>
          <p:nvPr/>
        </p:nvSpPr>
        <p:spPr>
          <a:xfrm>
            <a:off x="3659689" y="486427"/>
            <a:ext cx="641749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4000" dirty="0" err="1"/>
              <a:t>Translate</a:t>
            </a:r>
            <a:r>
              <a:rPr lang="el-GR" sz="4000" dirty="0"/>
              <a:t> in </a:t>
            </a:r>
            <a:r>
              <a:rPr lang="el-GR" sz="4000" dirty="0" err="1"/>
              <a:t>greek</a:t>
            </a:r>
            <a:endParaRPr lang="el-GR" sz="4000" dirty="0"/>
          </a:p>
        </p:txBody>
      </p:sp>
      <p:sp>
        <p:nvSpPr>
          <p:cNvPr id="3" name="TextBox 2">
            <a:extLst>
              <a:ext uri="{FF2B5EF4-FFF2-40B4-BE49-F238E27FC236}">
                <a16:creationId xmlns:a16="http://schemas.microsoft.com/office/drawing/2014/main" id="{81B6BFE6-ED14-49DC-A077-82BCBC5AFF05}"/>
              </a:ext>
            </a:extLst>
          </p:cNvPr>
          <p:cNvSpPr txBox="1"/>
          <p:nvPr/>
        </p:nvSpPr>
        <p:spPr>
          <a:xfrm>
            <a:off x="1405003" y="1812099"/>
            <a:ext cx="905840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dirty="0">
                <a:latin typeface="Trebuchet MS"/>
              </a:rPr>
              <a:t>Κατά τους καλοκαιρινούς μήνες, μια συναρπαστική πρόταση είναι να πάρετε τα παιδιά κατά μήκος του καναλιού </a:t>
            </a:r>
            <a:r>
              <a:rPr lang="el-GR" dirty="0" err="1">
                <a:latin typeface="Trebuchet MS"/>
              </a:rPr>
              <a:t>Telemark</a:t>
            </a:r>
            <a:r>
              <a:rPr lang="el-GR" dirty="0">
                <a:latin typeface="Trebuchet MS"/>
              </a:rPr>
              <a:t> με το MS </a:t>
            </a:r>
            <a:r>
              <a:rPr lang="el-GR" dirty="0" err="1">
                <a:latin typeface="Trebuchet MS"/>
              </a:rPr>
              <a:t>Telemarken</a:t>
            </a:r>
            <a:r>
              <a:rPr lang="el-GR" dirty="0">
                <a:latin typeface="Trebuchet MS"/>
              </a:rPr>
              <a:t> - ένα πειρατικό πλοίο με κυνήγι θησαυρού και διαγωνισμούς. Ένας άλλος τρόπος για να εξερευνήσετε το κανάλι είναι με ποδήλατο ή κανό.</a:t>
            </a:r>
            <a:endParaRPr lang="el-GR"/>
          </a:p>
          <a:p>
            <a:endParaRPr lang="el-GR"/>
          </a:p>
          <a:p>
            <a:r>
              <a:rPr lang="el-GR" dirty="0">
                <a:latin typeface="Trebuchet MS"/>
              </a:rPr>
              <a:t>Πολλά από ποτάμια, λίμνες και κανάλια κάνουν την περιοχή ιδανική για κωπηλασία. Για μια ασυνήθιστη περιπέτεια με βάση το νερό, εξερευνήστε τις φυσικές πισίνες και τις </a:t>
            </a:r>
            <a:r>
              <a:rPr lang="el-GR" dirty="0" err="1">
                <a:latin typeface="Trebuchet MS"/>
              </a:rPr>
              <a:t>νεροτσουλήθρες</a:t>
            </a:r>
            <a:r>
              <a:rPr lang="el-GR" dirty="0">
                <a:latin typeface="Trebuchet MS"/>
              </a:rPr>
              <a:t> στα τεράστια σπήλαια του </a:t>
            </a:r>
            <a:r>
              <a:rPr lang="el-GR" dirty="0" err="1">
                <a:latin typeface="Trebuchet MS"/>
              </a:rPr>
              <a:t>Nissedal</a:t>
            </a:r>
            <a:endParaRPr lang="el-GR" dirty="0" err="1"/>
          </a:p>
        </p:txBody>
      </p:sp>
    </p:spTree>
    <p:extLst>
      <p:ext uri="{BB962C8B-B14F-4D97-AF65-F5344CB8AC3E}">
        <p14:creationId xmlns:p14="http://schemas.microsoft.com/office/powerpoint/2010/main" val="38863980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92F0D4-CF08-433F-B069-016AF5620255}"/>
              </a:ext>
            </a:extLst>
          </p:cNvPr>
          <p:cNvSpPr txBox="1"/>
          <p:nvPr/>
        </p:nvSpPr>
        <p:spPr>
          <a:xfrm>
            <a:off x="1736558" y="533400"/>
            <a:ext cx="870885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4000" dirty="0"/>
              <a:t>SOME PICTURES OF SIGHTS IN NORWAY</a:t>
            </a:r>
          </a:p>
        </p:txBody>
      </p:sp>
      <p:pic>
        <p:nvPicPr>
          <p:cNvPr id="3" name="Εικόνα 3" descr="Εικόνα που περιέχει χλόη, υπαίθριος, φύση, οικία&#10;&#10;Περιγραφή που δημιουργήθηκε αυτόματα">
            <a:extLst>
              <a:ext uri="{FF2B5EF4-FFF2-40B4-BE49-F238E27FC236}">
                <a16:creationId xmlns:a16="http://schemas.microsoft.com/office/drawing/2014/main" id="{52E9E441-AF7B-42EF-B4BF-98AFC3EFE767}"/>
              </a:ext>
            </a:extLst>
          </p:cNvPr>
          <p:cNvPicPr>
            <a:picLocks noChangeAspect="1"/>
          </p:cNvPicPr>
          <p:nvPr/>
        </p:nvPicPr>
        <p:blipFill>
          <a:blip r:embed="rId2"/>
          <a:stretch>
            <a:fillRect/>
          </a:stretch>
        </p:blipFill>
        <p:spPr>
          <a:xfrm>
            <a:off x="537627" y="1240032"/>
            <a:ext cx="4289511" cy="2849540"/>
          </a:xfrm>
          <a:prstGeom prst="rect">
            <a:avLst/>
          </a:prstGeom>
        </p:spPr>
      </p:pic>
      <p:pic>
        <p:nvPicPr>
          <p:cNvPr id="4" name="Εικόνα 4">
            <a:extLst>
              <a:ext uri="{FF2B5EF4-FFF2-40B4-BE49-F238E27FC236}">
                <a16:creationId xmlns:a16="http://schemas.microsoft.com/office/drawing/2014/main" id="{7B4AD2D9-FF74-40E0-B26C-9516F9CCCE2F}"/>
              </a:ext>
            </a:extLst>
          </p:cNvPr>
          <p:cNvPicPr>
            <a:picLocks noChangeAspect="1"/>
          </p:cNvPicPr>
          <p:nvPr/>
        </p:nvPicPr>
        <p:blipFill>
          <a:blip r:embed="rId3"/>
          <a:stretch>
            <a:fillRect/>
          </a:stretch>
        </p:blipFill>
        <p:spPr>
          <a:xfrm>
            <a:off x="6174614" y="1127408"/>
            <a:ext cx="4456525" cy="2964362"/>
          </a:xfrm>
          <a:prstGeom prst="rect">
            <a:avLst/>
          </a:prstGeom>
        </p:spPr>
      </p:pic>
      <p:pic>
        <p:nvPicPr>
          <p:cNvPr id="5" name="Εικόνα 5">
            <a:extLst>
              <a:ext uri="{FF2B5EF4-FFF2-40B4-BE49-F238E27FC236}">
                <a16:creationId xmlns:a16="http://schemas.microsoft.com/office/drawing/2014/main" id="{7C4730D5-6269-4CF6-8078-CB8B47F971A3}"/>
              </a:ext>
            </a:extLst>
          </p:cNvPr>
          <p:cNvPicPr>
            <a:picLocks noChangeAspect="1"/>
          </p:cNvPicPr>
          <p:nvPr/>
        </p:nvPicPr>
        <p:blipFill>
          <a:blip r:embed="rId4"/>
          <a:stretch>
            <a:fillRect/>
          </a:stretch>
        </p:blipFill>
        <p:spPr>
          <a:xfrm>
            <a:off x="3554586" y="4154531"/>
            <a:ext cx="3830224" cy="2557266"/>
          </a:xfrm>
          <a:prstGeom prst="rect">
            <a:avLst/>
          </a:prstGeom>
        </p:spPr>
      </p:pic>
    </p:spTree>
    <p:extLst>
      <p:ext uri="{BB962C8B-B14F-4D97-AF65-F5344CB8AC3E}">
        <p14:creationId xmlns:p14="http://schemas.microsoft.com/office/powerpoint/2010/main" val="24489543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Εικόνα 3" descr="Εικόνα που περιέχει φύση, βουνό&#10;&#10;Περιγραφή που δημιουργήθηκε αυτόματα">
            <a:extLst>
              <a:ext uri="{FF2B5EF4-FFF2-40B4-BE49-F238E27FC236}">
                <a16:creationId xmlns:a16="http://schemas.microsoft.com/office/drawing/2014/main" id="{837F7792-FC1E-426C-8D77-148FD40219BC}"/>
              </a:ext>
            </a:extLst>
          </p:cNvPr>
          <p:cNvPicPr>
            <a:picLocks noChangeAspect="1"/>
          </p:cNvPicPr>
          <p:nvPr/>
        </p:nvPicPr>
        <p:blipFill rotWithShape="1">
          <a:blip r:embed="rId2"/>
          <a:srcRect t="17875" r="1" b="16799"/>
          <a:stretch/>
        </p:blipFill>
        <p:spPr>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6" name="Εικόνα 6">
            <a:extLst>
              <a:ext uri="{FF2B5EF4-FFF2-40B4-BE49-F238E27FC236}">
                <a16:creationId xmlns:a16="http://schemas.microsoft.com/office/drawing/2014/main" id="{8BDA8FE4-B488-465F-ADF0-06922946FC07}"/>
              </a:ext>
            </a:extLst>
          </p:cNvPr>
          <p:cNvPicPr>
            <a:picLocks noChangeAspect="1"/>
          </p:cNvPicPr>
          <p:nvPr/>
        </p:nvPicPr>
        <p:blipFill rotWithShape="1">
          <a:blip r:embed="rId3"/>
          <a:srcRect t="18392" r="1" b="30280"/>
          <a:stretch/>
        </p:blipFill>
        <p:spPr>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4" name="Εικόνα 4" descr="Εικόνα που περιέχει φύση, βουνό, ρεματιά&#10;&#10;Περιγραφή που δημιουργήθηκε αυτόματα">
            <a:extLst>
              <a:ext uri="{FF2B5EF4-FFF2-40B4-BE49-F238E27FC236}">
                <a16:creationId xmlns:a16="http://schemas.microsoft.com/office/drawing/2014/main" id="{95AC06D5-9542-4738-9CB0-F04F3241714A}"/>
              </a:ext>
            </a:extLst>
          </p:cNvPr>
          <p:cNvPicPr>
            <a:picLocks noChangeAspect="1"/>
          </p:cNvPicPr>
          <p:nvPr/>
        </p:nvPicPr>
        <p:blipFill rotWithShape="1">
          <a:blip r:embed="rId4"/>
          <a:srcRect t="13142" r="-1" b="769"/>
          <a:stretch/>
        </p:blipFill>
        <p:spPr>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2" name="Εικόνα 2" descr="Εικόνα που περιέχει φύση, περικυκλωμένος, ρεματιά&#10;&#10;Περιγραφή που δημιουργήθηκε αυτόματα">
            <a:extLst>
              <a:ext uri="{FF2B5EF4-FFF2-40B4-BE49-F238E27FC236}">
                <a16:creationId xmlns:a16="http://schemas.microsoft.com/office/drawing/2014/main" id="{884C7247-E060-402A-9B58-C7AEAA7D50D9}"/>
              </a:ext>
            </a:extLst>
          </p:cNvPr>
          <p:cNvPicPr>
            <a:picLocks noChangeAspect="1"/>
          </p:cNvPicPr>
          <p:nvPr/>
        </p:nvPicPr>
        <p:blipFill rotWithShape="1">
          <a:blip r:embed="rId5"/>
          <a:srcRect t="26179" r="1" b="8495"/>
          <a:stretch/>
        </p:blipFill>
        <p:spPr>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Tree>
    <p:extLst>
      <p:ext uri="{BB962C8B-B14F-4D97-AF65-F5344CB8AC3E}">
        <p14:creationId xmlns:p14="http://schemas.microsoft.com/office/powerpoint/2010/main" val="294432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54566C-E862-472E-B98B-DF9BEE0B9749}"/>
              </a:ext>
            </a:extLst>
          </p:cNvPr>
          <p:cNvSpPr txBox="1"/>
          <p:nvPr/>
        </p:nvSpPr>
        <p:spPr>
          <a:xfrm>
            <a:off x="3200400" y="538619"/>
            <a:ext cx="455947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4400" dirty="0"/>
              <a:t>ONE LINK</a:t>
            </a:r>
          </a:p>
        </p:txBody>
      </p:sp>
      <p:sp>
        <p:nvSpPr>
          <p:cNvPr id="3" name="TextBox 2">
            <a:extLst>
              <a:ext uri="{FF2B5EF4-FFF2-40B4-BE49-F238E27FC236}">
                <a16:creationId xmlns:a16="http://schemas.microsoft.com/office/drawing/2014/main" id="{9A754E3A-FD75-44CE-8312-F5918EE16E3B}"/>
              </a:ext>
            </a:extLst>
          </p:cNvPr>
          <p:cNvSpPr txBox="1"/>
          <p:nvPr/>
        </p:nvSpPr>
        <p:spPr>
          <a:xfrm>
            <a:off x="2521907" y="2052181"/>
            <a:ext cx="60417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rebuchet MS"/>
                <a:hlinkClick r:id="rId2"/>
              </a:rPr>
              <a:t>https://www.youtube.com/watch?v=Y3twUnT0SIk</a:t>
            </a:r>
            <a:endParaRPr lang="el-GR">
              <a:latin typeface="Univers Condensed Light"/>
            </a:endParaRPr>
          </a:p>
          <a:p>
            <a:endParaRPr lang="en-US">
              <a:latin typeface="Trebuchet MS"/>
            </a:endParaRPr>
          </a:p>
        </p:txBody>
      </p:sp>
    </p:spTree>
    <p:extLst>
      <p:ext uri="{BB962C8B-B14F-4D97-AF65-F5344CB8AC3E}">
        <p14:creationId xmlns:p14="http://schemas.microsoft.com/office/powerpoint/2010/main" val="180184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EA3B6404-C37D-4FE3-8124-9FC5ECE56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ED61EC8C-9F54-4671-8E82-4AE6101D6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177768" y="0"/>
            <a:ext cx="5014232" cy="6868738"/>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 name="connsiteX0" fmla="*/ 0 w 4584879"/>
              <a:gd name="connsiteY0" fmla="*/ 0 h 6863976"/>
              <a:gd name="connsiteX1" fmla="*/ 4584879 w 4584879"/>
              <a:gd name="connsiteY1" fmla="*/ 0 h 6863976"/>
              <a:gd name="connsiteX2" fmla="*/ 2713264 w 4584879"/>
              <a:gd name="connsiteY2" fmla="*/ 6863976 h 6863976"/>
              <a:gd name="connsiteX3" fmla="*/ 0 w 4584879"/>
              <a:gd name="connsiteY3" fmla="*/ 6863976 h 6863976"/>
              <a:gd name="connsiteX4" fmla="*/ 0 w 4584879"/>
              <a:gd name="connsiteY4" fmla="*/ 0 h 6863976"/>
              <a:gd name="connsiteX0" fmla="*/ 0 w 4408998"/>
              <a:gd name="connsiteY0" fmla="*/ 4762 h 6868738"/>
              <a:gd name="connsiteX1" fmla="*/ 4408998 w 4408998"/>
              <a:gd name="connsiteY1" fmla="*/ 0 h 6868738"/>
              <a:gd name="connsiteX2" fmla="*/ 2713264 w 4408998"/>
              <a:gd name="connsiteY2" fmla="*/ 6868738 h 6868738"/>
              <a:gd name="connsiteX3" fmla="*/ 0 w 4408998"/>
              <a:gd name="connsiteY3" fmla="*/ 6868738 h 6868738"/>
              <a:gd name="connsiteX4" fmla="*/ 0 w 4408998"/>
              <a:gd name="connsiteY4" fmla="*/ 4762 h 686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998" h="6868738">
                <a:moveTo>
                  <a:pt x="0" y="4762"/>
                </a:moveTo>
                <a:lnTo>
                  <a:pt x="4408998" y="0"/>
                </a:lnTo>
                <a:lnTo>
                  <a:pt x="2713264" y="6868738"/>
                </a:lnTo>
                <a:lnTo>
                  <a:pt x="0" y="6868738"/>
                </a:lnTo>
                <a:lnTo>
                  <a:pt x="0" y="476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6A793BAB-7726-4312-8A91-4402FF82A828}"/>
              </a:ext>
            </a:extLst>
          </p:cNvPr>
          <p:cNvSpPr>
            <a:spLocks noGrp="1"/>
          </p:cNvSpPr>
          <p:nvPr>
            <p:ph type="ctrTitle"/>
          </p:nvPr>
        </p:nvSpPr>
        <p:spPr>
          <a:xfrm>
            <a:off x="7758752" y="3109913"/>
            <a:ext cx="3738926" cy="3076576"/>
          </a:xfrm>
        </p:spPr>
        <p:txBody>
          <a:bodyPr>
            <a:normAutofit/>
          </a:bodyPr>
          <a:lstStyle/>
          <a:p>
            <a:pPr algn="r"/>
            <a:r>
              <a:rPr lang="el-GR" sz="4400" i="0" dirty="0" err="1"/>
              <a:t>Norwegian</a:t>
            </a:r>
            <a:r>
              <a:rPr lang="el-GR" sz="4400" i="0" dirty="0"/>
              <a:t> </a:t>
            </a:r>
            <a:r>
              <a:rPr lang="el-GR" sz="4400" i="0" dirty="0" err="1"/>
              <a:t>cuisine</a:t>
            </a:r>
            <a:endParaRPr lang="el-GR" sz="4400" dirty="0" err="1"/>
          </a:p>
          <a:p>
            <a:pPr algn="r"/>
            <a:br>
              <a:rPr lang="en-US" sz="4400"/>
            </a:br>
            <a:endParaRPr lang="en-US" sz="4400"/>
          </a:p>
        </p:txBody>
      </p:sp>
      <p:sp>
        <p:nvSpPr>
          <p:cNvPr id="3" name="Υπότιτλος 2">
            <a:extLst>
              <a:ext uri="{FF2B5EF4-FFF2-40B4-BE49-F238E27FC236}">
                <a16:creationId xmlns:a16="http://schemas.microsoft.com/office/drawing/2014/main" id="{ABFF1A46-30DF-43AB-8747-ABDEB9CD694B}"/>
              </a:ext>
            </a:extLst>
          </p:cNvPr>
          <p:cNvSpPr>
            <a:spLocks noGrp="1"/>
          </p:cNvSpPr>
          <p:nvPr>
            <p:ph type="subTitle" idx="1"/>
          </p:nvPr>
        </p:nvSpPr>
        <p:spPr>
          <a:xfrm>
            <a:off x="9039224" y="930801"/>
            <a:ext cx="2491785" cy="1785021"/>
          </a:xfrm>
        </p:spPr>
        <p:txBody>
          <a:bodyPr>
            <a:normAutofit/>
          </a:bodyPr>
          <a:lstStyle/>
          <a:p>
            <a:pPr algn="r"/>
            <a:endParaRPr lang="el-GR" sz="1600"/>
          </a:p>
        </p:txBody>
      </p:sp>
      <p:pic>
        <p:nvPicPr>
          <p:cNvPr id="4" name="Εικόνα 4" descr="Εικόνα που περιέχει φαγητό, επιδόρπιο&#10;&#10;Περιγραφή που δημιουργήθηκε αυτόματα">
            <a:extLst>
              <a:ext uri="{FF2B5EF4-FFF2-40B4-BE49-F238E27FC236}">
                <a16:creationId xmlns:a16="http://schemas.microsoft.com/office/drawing/2014/main" id="{B7E5F6C0-765B-42F9-BD3E-015539467D27}"/>
              </a:ext>
            </a:extLst>
          </p:cNvPr>
          <p:cNvPicPr>
            <a:picLocks noChangeAspect="1"/>
          </p:cNvPicPr>
          <p:nvPr/>
        </p:nvPicPr>
        <p:blipFill>
          <a:blip r:embed="rId2"/>
          <a:stretch>
            <a:fillRect/>
          </a:stretch>
        </p:blipFill>
        <p:spPr>
          <a:xfrm>
            <a:off x="581696" y="1240562"/>
            <a:ext cx="6593401" cy="4387608"/>
          </a:xfrm>
          <a:prstGeom prst="rect">
            <a:avLst/>
          </a:prstGeom>
        </p:spPr>
      </p:pic>
      <p:cxnSp>
        <p:nvCxnSpPr>
          <p:cNvPr id="8" name="Straight Connector 12">
            <a:extLst>
              <a:ext uri="{FF2B5EF4-FFF2-40B4-BE49-F238E27FC236}">
                <a16:creationId xmlns:a16="http://schemas.microsoft.com/office/drawing/2014/main" id="{3A5D40F5-A8C4-4952-BCA6-4D0D14F8BF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58751" y="0"/>
            <a:ext cx="532263"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97337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8DC6FCD-811B-436E-9FEE-FC957486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5" descr="A picture containing mountain, sky, tree, nature&#10;&#10;Description automatically generated">
            <a:extLst>
              <a:ext uri="{FF2B5EF4-FFF2-40B4-BE49-F238E27FC236}">
                <a16:creationId xmlns:a16="http://schemas.microsoft.com/office/drawing/2014/main" id="{0E8ADC22-6444-436F-BDDD-CBD9A843E2F4}"/>
              </a:ext>
            </a:extLst>
          </p:cNvPr>
          <p:cNvPicPr>
            <a:picLocks noChangeAspect="1"/>
          </p:cNvPicPr>
          <p:nvPr/>
        </p:nvPicPr>
        <p:blipFill rotWithShape="1">
          <a:blip r:embed="rId2"/>
          <a:srcRect t="24468" r="-2" b="-2"/>
          <a:stretch/>
        </p:blipFill>
        <p:spPr>
          <a:xfrm>
            <a:off x="198739" y="171717"/>
            <a:ext cx="5804105" cy="3167426"/>
          </a:xfrm>
          <a:prstGeom prst="rect">
            <a:avLst/>
          </a:prstGeom>
        </p:spPr>
      </p:pic>
      <p:pic>
        <p:nvPicPr>
          <p:cNvPr id="2" name="Picture 2" descr="A picture containing outdoor, furniture, rug, bunch&#10;&#10;Description automatically generated">
            <a:extLst>
              <a:ext uri="{FF2B5EF4-FFF2-40B4-BE49-F238E27FC236}">
                <a16:creationId xmlns:a16="http://schemas.microsoft.com/office/drawing/2014/main" id="{E3793EEE-52D4-4F1E-B057-92B80DE2FD59}"/>
              </a:ext>
            </a:extLst>
          </p:cNvPr>
          <p:cNvPicPr>
            <a:picLocks noChangeAspect="1"/>
          </p:cNvPicPr>
          <p:nvPr/>
        </p:nvPicPr>
        <p:blipFill rotWithShape="1">
          <a:blip r:embed="rId3"/>
          <a:srcRect t="33579" r="2" b="2"/>
          <a:stretch/>
        </p:blipFill>
        <p:spPr>
          <a:xfrm>
            <a:off x="6195373" y="171717"/>
            <a:ext cx="5797883" cy="3167426"/>
          </a:xfrm>
          <a:prstGeom prst="rect">
            <a:avLst/>
          </a:prstGeom>
        </p:spPr>
      </p:pic>
      <p:pic>
        <p:nvPicPr>
          <p:cNvPr id="7" name="Picture 7" descr="A picture containing snow, outdoor, sky, mountain&#10;&#10;Description automatically generated">
            <a:extLst>
              <a:ext uri="{FF2B5EF4-FFF2-40B4-BE49-F238E27FC236}">
                <a16:creationId xmlns:a16="http://schemas.microsoft.com/office/drawing/2014/main" id="{E1567DA7-4B9B-405B-865D-424E07150B90}"/>
              </a:ext>
            </a:extLst>
          </p:cNvPr>
          <p:cNvPicPr>
            <a:picLocks noChangeAspect="1"/>
          </p:cNvPicPr>
          <p:nvPr/>
        </p:nvPicPr>
        <p:blipFill rotWithShape="1">
          <a:blip r:embed="rId4"/>
          <a:srcRect r="-2" b="19211"/>
          <a:stretch/>
        </p:blipFill>
        <p:spPr>
          <a:xfrm>
            <a:off x="198739" y="3510858"/>
            <a:ext cx="5804105" cy="2789948"/>
          </a:xfrm>
          <a:prstGeom prst="rect">
            <a:avLst/>
          </a:prstGeom>
        </p:spPr>
      </p:pic>
      <p:pic>
        <p:nvPicPr>
          <p:cNvPr id="6" name="Picture 7" descr="A picture containing outdoor, sky, water, nature&#10;&#10;Description automatically generated">
            <a:extLst>
              <a:ext uri="{FF2B5EF4-FFF2-40B4-BE49-F238E27FC236}">
                <a16:creationId xmlns:a16="http://schemas.microsoft.com/office/drawing/2014/main" id="{CF8BF86E-8617-4021-AB73-8A620894D97F}"/>
              </a:ext>
            </a:extLst>
          </p:cNvPr>
          <p:cNvPicPr>
            <a:picLocks noChangeAspect="1"/>
          </p:cNvPicPr>
          <p:nvPr/>
        </p:nvPicPr>
        <p:blipFill rotWithShape="1">
          <a:blip r:embed="rId5"/>
          <a:srcRect t="23075" r="2" b="847"/>
          <a:stretch/>
        </p:blipFill>
        <p:spPr>
          <a:xfrm>
            <a:off x="6195372" y="3510858"/>
            <a:ext cx="5797883" cy="2789948"/>
          </a:xfrm>
          <a:prstGeom prst="rect">
            <a:avLst/>
          </a:prstGeom>
        </p:spPr>
      </p:pic>
    </p:spTree>
    <p:extLst>
      <p:ext uri="{BB962C8B-B14F-4D97-AF65-F5344CB8AC3E}">
        <p14:creationId xmlns:p14="http://schemas.microsoft.com/office/powerpoint/2010/main" val="285470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851C1C-90B4-4D68-8D77-ACEDEBF97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3">
            <a:extLst>
              <a:ext uri="{FF2B5EF4-FFF2-40B4-BE49-F238E27FC236}">
                <a16:creationId xmlns:a16="http://schemas.microsoft.com/office/drawing/2014/main" id="{66A6C3B0-6FDC-4B35-B7CE-CC75F305A2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0" y="-10952"/>
            <a:ext cx="5037413" cy="6881907"/>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58016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358016 w 6132997"/>
              <a:gd name="connsiteY4" fmla="*/ 0 h 6881904"/>
              <a:gd name="connsiteX0" fmla="*/ 1916832 w 6132997"/>
              <a:gd name="connsiteY0" fmla="*/ 0 h 6892855"/>
              <a:gd name="connsiteX1" fmla="*/ 6132997 w 6132997"/>
              <a:gd name="connsiteY1" fmla="*/ 10951 h 6892855"/>
              <a:gd name="connsiteX2" fmla="*/ 6132997 w 6132997"/>
              <a:gd name="connsiteY2" fmla="*/ 6868949 h 6892855"/>
              <a:gd name="connsiteX3" fmla="*/ 0 w 6132997"/>
              <a:gd name="connsiteY3" fmla="*/ 6892855 h 6892855"/>
              <a:gd name="connsiteX4" fmla="*/ 1916832 w 6132997"/>
              <a:gd name="connsiteY4" fmla="*/ 0 h 6892855"/>
              <a:gd name="connsiteX0" fmla="*/ 2210210 w 6426375"/>
              <a:gd name="connsiteY0" fmla="*/ 0 h 6881905"/>
              <a:gd name="connsiteX1" fmla="*/ 6426375 w 6426375"/>
              <a:gd name="connsiteY1" fmla="*/ 10951 h 6881905"/>
              <a:gd name="connsiteX2" fmla="*/ 6426375 w 6426375"/>
              <a:gd name="connsiteY2" fmla="*/ 6868949 h 6881905"/>
              <a:gd name="connsiteX3" fmla="*/ 0 w 6426375"/>
              <a:gd name="connsiteY3" fmla="*/ 6881905 h 6881905"/>
              <a:gd name="connsiteX4" fmla="*/ 2210210 w 6426375"/>
              <a:gd name="connsiteY4" fmla="*/ 0 h 6881905"/>
              <a:gd name="connsiteX0" fmla="*/ 2755055 w 6426375"/>
              <a:gd name="connsiteY0" fmla="*/ 0 h 6881905"/>
              <a:gd name="connsiteX1" fmla="*/ 6426375 w 6426375"/>
              <a:gd name="connsiteY1" fmla="*/ 10951 h 6881905"/>
              <a:gd name="connsiteX2" fmla="*/ 6426375 w 6426375"/>
              <a:gd name="connsiteY2" fmla="*/ 6868949 h 6881905"/>
              <a:gd name="connsiteX3" fmla="*/ 0 w 6426375"/>
              <a:gd name="connsiteY3" fmla="*/ 6881905 h 6881905"/>
              <a:gd name="connsiteX4" fmla="*/ 2755055 w 6426375"/>
              <a:gd name="connsiteY4" fmla="*/ 0 h 6881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6375" h="6881905">
                <a:moveTo>
                  <a:pt x="2755055" y="0"/>
                </a:moveTo>
                <a:lnTo>
                  <a:pt x="6426375" y="10951"/>
                </a:lnTo>
                <a:lnTo>
                  <a:pt x="6426375" y="6868949"/>
                </a:lnTo>
                <a:lnTo>
                  <a:pt x="0" y="6881905"/>
                </a:lnTo>
                <a:lnTo>
                  <a:pt x="275505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BF6F135C-352B-4218-8C4A-72DA56E2BC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486400" y="0"/>
            <a:ext cx="6705600" cy="199853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358AD04-C5C5-4EED-9739-2CCED69898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68513" y="4035406"/>
            <a:ext cx="4723487" cy="28225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A09171-30F7-4DDD-8406-68606DFBEF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434056" y="0"/>
            <a:ext cx="2036307" cy="687095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Εικόνα 5" descr="Εικόνα που περιέχει πιάτο, φαγητό, πίνακας, κρέας&#10;&#10;Περιγραφή που δημιουργήθηκε αυτόματα">
            <a:extLst>
              <a:ext uri="{FF2B5EF4-FFF2-40B4-BE49-F238E27FC236}">
                <a16:creationId xmlns:a16="http://schemas.microsoft.com/office/drawing/2014/main" id="{570180DD-97ED-44A7-9EC0-99B1C59BBFAE}"/>
              </a:ext>
            </a:extLst>
          </p:cNvPr>
          <p:cNvPicPr>
            <a:picLocks noChangeAspect="1"/>
          </p:cNvPicPr>
          <p:nvPr/>
        </p:nvPicPr>
        <p:blipFill rotWithShape="1">
          <a:blip r:embed="rId2"/>
          <a:srcRect r="3947"/>
          <a:stretch/>
        </p:blipFill>
        <p:spPr>
          <a:xfrm>
            <a:off x="533400" y="533400"/>
            <a:ext cx="11125200" cy="5791200"/>
          </a:xfrm>
          <a:prstGeom prst="rect">
            <a:avLst/>
          </a:prstGeom>
        </p:spPr>
      </p:pic>
      <p:sp>
        <p:nvSpPr>
          <p:cNvPr id="2" name="TextBox 1">
            <a:extLst>
              <a:ext uri="{FF2B5EF4-FFF2-40B4-BE49-F238E27FC236}">
                <a16:creationId xmlns:a16="http://schemas.microsoft.com/office/drawing/2014/main" id="{AC9195CB-A6F0-4916-9A58-48705C1455D2}"/>
              </a:ext>
            </a:extLst>
          </p:cNvPr>
          <p:cNvSpPr txBox="1"/>
          <p:nvPr/>
        </p:nvSpPr>
        <p:spPr>
          <a:xfrm>
            <a:off x="1321497" y="935277"/>
            <a:ext cx="89227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Arial"/>
              <a:cs typeface="Arial"/>
            </a:endParaRPr>
          </a:p>
        </p:txBody>
      </p:sp>
      <p:sp>
        <p:nvSpPr>
          <p:cNvPr id="3" name="TextBox 2">
            <a:extLst>
              <a:ext uri="{FF2B5EF4-FFF2-40B4-BE49-F238E27FC236}">
                <a16:creationId xmlns:a16="http://schemas.microsoft.com/office/drawing/2014/main" id="{F7EB7C08-FAE9-4D56-9FEF-A179B8E43031}"/>
              </a:ext>
            </a:extLst>
          </p:cNvPr>
          <p:cNvSpPr txBox="1"/>
          <p:nvPr/>
        </p:nvSpPr>
        <p:spPr>
          <a:xfrm>
            <a:off x="3450920" y="3294345"/>
            <a:ext cx="492481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l-GR" sz="4000"/>
          </a:p>
        </p:txBody>
      </p:sp>
      <p:sp>
        <p:nvSpPr>
          <p:cNvPr id="6" name="TextBox 5">
            <a:extLst>
              <a:ext uri="{FF2B5EF4-FFF2-40B4-BE49-F238E27FC236}">
                <a16:creationId xmlns:a16="http://schemas.microsoft.com/office/drawing/2014/main" id="{0900A692-3B66-4A09-B29C-7FD8561056F1}"/>
              </a:ext>
            </a:extLst>
          </p:cNvPr>
          <p:cNvSpPr txBox="1"/>
          <p:nvPr/>
        </p:nvSpPr>
        <p:spPr>
          <a:xfrm>
            <a:off x="6551112" y="872647"/>
            <a:ext cx="450783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err="1">
                <a:solidFill>
                  <a:srgbClr val="333333"/>
                </a:solidFill>
                <a:latin typeface="Georgia"/>
              </a:rPr>
              <a:t>Kjøttkaker</a:t>
            </a:r>
            <a:endParaRPr lang="en-US" sz="5400">
              <a:solidFill>
                <a:srgbClr val="333333"/>
              </a:solidFill>
              <a:latin typeface="Georgia"/>
            </a:endParaRPr>
          </a:p>
        </p:txBody>
      </p:sp>
    </p:spTree>
    <p:extLst>
      <p:ext uri="{BB962C8B-B14F-4D97-AF65-F5344CB8AC3E}">
        <p14:creationId xmlns:p14="http://schemas.microsoft.com/office/powerpoint/2010/main" val="356311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40CF57-D155-49DE-8353-50D39CA02E6C}"/>
              </a:ext>
            </a:extLst>
          </p:cNvPr>
          <p:cNvSpPr txBox="1"/>
          <p:nvPr/>
        </p:nvSpPr>
        <p:spPr>
          <a:xfrm>
            <a:off x="924426" y="743953"/>
            <a:ext cx="1056372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333333"/>
                </a:solidFill>
                <a:latin typeface="Helvetica Neue"/>
              </a:rPr>
              <a:t>This simple dish is common throughout the country and many families eat it weekly. Minced meat is seasoned and kneaded with a variety of ingredients, such as onions or rusk, before it is formed into small cakes and pan-fried. These are then simmered in gravy and served with either mashed peas or creamed cabbage. This staple is experiencing something of a renaissance after being sidelined by trendier imports like pizza and tacos over the years.</a:t>
            </a:r>
          </a:p>
          <a:p>
            <a:endParaRPr lang="en-US">
              <a:solidFill>
                <a:srgbClr val="333333"/>
              </a:solidFill>
              <a:latin typeface="Georgia"/>
            </a:endParaRPr>
          </a:p>
          <a:p>
            <a:endParaRPr lang="en-US">
              <a:solidFill>
                <a:srgbClr val="333333"/>
              </a:solidFill>
              <a:latin typeface="Georgia"/>
            </a:endParaRPr>
          </a:p>
        </p:txBody>
      </p:sp>
      <p:sp>
        <p:nvSpPr>
          <p:cNvPr id="3" name="TextBox 2">
            <a:extLst>
              <a:ext uri="{FF2B5EF4-FFF2-40B4-BE49-F238E27FC236}">
                <a16:creationId xmlns:a16="http://schemas.microsoft.com/office/drawing/2014/main" id="{37820541-D4E4-4AD9-893A-81352129E790}"/>
              </a:ext>
            </a:extLst>
          </p:cNvPr>
          <p:cNvSpPr txBox="1"/>
          <p:nvPr/>
        </p:nvSpPr>
        <p:spPr>
          <a:xfrm>
            <a:off x="3250532" y="2739189"/>
            <a:ext cx="555056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4400" dirty="0"/>
              <a:t>TRANSLATE IN GREEK</a:t>
            </a:r>
          </a:p>
        </p:txBody>
      </p:sp>
      <p:sp>
        <p:nvSpPr>
          <p:cNvPr id="4" name="TextBox 3">
            <a:extLst>
              <a:ext uri="{FF2B5EF4-FFF2-40B4-BE49-F238E27FC236}">
                <a16:creationId xmlns:a16="http://schemas.microsoft.com/office/drawing/2014/main" id="{0EBD153E-8500-4D8D-A677-1FB8F089F4F2}"/>
              </a:ext>
            </a:extLst>
          </p:cNvPr>
          <p:cNvSpPr txBox="1"/>
          <p:nvPr/>
        </p:nvSpPr>
        <p:spPr>
          <a:xfrm>
            <a:off x="814137" y="3741821"/>
            <a:ext cx="1020277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2000" dirty="0"/>
              <a:t>Αυτό το απλό πιάτο είναι κοινό σε όλη τη χώρα και πολλές οικογένειες το τρώνε κάθε εβδομάδα. Ο κιμάς καρυκεύεται και ζυμώνεται με ποικιλία συστατικών, όπως κρεμμύδια ή παξιμάδι, προτού διαμορφωθεί σε μικρά κέικ και τηγανιστεί. Στη συνέχεια σιγοβράζονται σε σάλτσα και </a:t>
            </a:r>
            <a:r>
              <a:rPr lang="el-GR" sz="2000" dirty="0" err="1"/>
              <a:t>σερβίρονται</a:t>
            </a:r>
            <a:r>
              <a:rPr lang="el-GR" sz="2000" dirty="0"/>
              <a:t> είτε με πουρέ μπιζελιών ή με κρέμα λάχανο. Αυτό το βασικό βιώνει κάτι αναγέννησης αφού </a:t>
            </a:r>
            <a:r>
              <a:rPr lang="el-GR" sz="2000" dirty="0" err="1"/>
              <a:t>παραμεληθεί</a:t>
            </a:r>
            <a:r>
              <a:rPr lang="el-GR" sz="2000" dirty="0"/>
              <a:t> από τις πιο μοντέρνες εισαγωγές όπως πίτσα και </a:t>
            </a:r>
            <a:r>
              <a:rPr lang="el-GR" sz="2000" dirty="0" err="1"/>
              <a:t>tacos</a:t>
            </a:r>
            <a:r>
              <a:rPr lang="el-GR" sz="2000" dirty="0"/>
              <a:t> με τα χρόνια.</a:t>
            </a:r>
          </a:p>
        </p:txBody>
      </p:sp>
    </p:spTree>
    <p:extLst>
      <p:ext uri="{BB962C8B-B14F-4D97-AF65-F5344CB8AC3E}">
        <p14:creationId xmlns:p14="http://schemas.microsoft.com/office/powerpoint/2010/main" val="9156087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2" descr="Εικόνα που περιέχει πίνακας, πιάτο, φαγητό, επιδόρπιο&#10;&#10;Περιγραφή που δημιουργήθηκε αυτόματα">
            <a:extLst>
              <a:ext uri="{FF2B5EF4-FFF2-40B4-BE49-F238E27FC236}">
                <a16:creationId xmlns:a16="http://schemas.microsoft.com/office/drawing/2014/main" id="{CE7EC4EB-9EDF-4120-84C3-D4C102B34A02}"/>
              </a:ext>
            </a:extLst>
          </p:cNvPr>
          <p:cNvPicPr>
            <a:picLocks noChangeAspect="1"/>
          </p:cNvPicPr>
          <p:nvPr/>
        </p:nvPicPr>
        <p:blipFill>
          <a:blip r:embed="rId2"/>
          <a:stretch>
            <a:fillRect/>
          </a:stretch>
        </p:blipFill>
        <p:spPr>
          <a:xfrm>
            <a:off x="1375611" y="1179095"/>
            <a:ext cx="9741568" cy="4840705"/>
          </a:xfrm>
          <a:prstGeom prst="rect">
            <a:avLst/>
          </a:prstGeom>
        </p:spPr>
      </p:pic>
      <p:sp>
        <p:nvSpPr>
          <p:cNvPr id="3" name="TextBox 2">
            <a:extLst>
              <a:ext uri="{FF2B5EF4-FFF2-40B4-BE49-F238E27FC236}">
                <a16:creationId xmlns:a16="http://schemas.microsoft.com/office/drawing/2014/main" id="{9FD5C6DB-8762-4789-99C5-36A8C8FA4E5C}"/>
              </a:ext>
            </a:extLst>
          </p:cNvPr>
          <p:cNvSpPr txBox="1"/>
          <p:nvPr/>
        </p:nvSpPr>
        <p:spPr>
          <a:xfrm>
            <a:off x="4724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l-GR"/>
          </a:p>
        </p:txBody>
      </p:sp>
      <p:sp>
        <p:nvSpPr>
          <p:cNvPr id="5" name="TextBox 4">
            <a:extLst>
              <a:ext uri="{FF2B5EF4-FFF2-40B4-BE49-F238E27FC236}">
                <a16:creationId xmlns:a16="http://schemas.microsoft.com/office/drawing/2014/main" id="{F4376864-4AB6-46C9-9A64-EF7A34D49A2D}"/>
              </a:ext>
            </a:extLst>
          </p:cNvPr>
          <p:cNvSpPr txBox="1"/>
          <p:nvPr/>
        </p:nvSpPr>
        <p:spPr>
          <a:xfrm>
            <a:off x="5521492" y="366662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l-GR" i="1"/>
          </a:p>
        </p:txBody>
      </p:sp>
      <p:sp>
        <p:nvSpPr>
          <p:cNvPr id="7" name="TextBox 6">
            <a:extLst>
              <a:ext uri="{FF2B5EF4-FFF2-40B4-BE49-F238E27FC236}">
                <a16:creationId xmlns:a16="http://schemas.microsoft.com/office/drawing/2014/main" id="{21E0E54C-8DB9-4451-857C-4F56A1D860D3}"/>
              </a:ext>
            </a:extLst>
          </p:cNvPr>
          <p:cNvSpPr txBox="1"/>
          <p:nvPr/>
        </p:nvSpPr>
        <p:spPr>
          <a:xfrm>
            <a:off x="4944979" y="172453"/>
            <a:ext cx="324451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err="1">
                <a:solidFill>
                  <a:srgbClr val="333333"/>
                </a:solidFill>
                <a:latin typeface="Georgia"/>
              </a:rPr>
              <a:t>Svele</a:t>
            </a:r>
            <a:endParaRPr lang="en-US" sz="4800">
              <a:solidFill>
                <a:srgbClr val="333333"/>
              </a:solidFill>
              <a:latin typeface="Georgia"/>
            </a:endParaRPr>
          </a:p>
        </p:txBody>
      </p:sp>
    </p:spTree>
    <p:extLst>
      <p:ext uri="{BB962C8B-B14F-4D97-AF65-F5344CB8AC3E}">
        <p14:creationId xmlns:p14="http://schemas.microsoft.com/office/powerpoint/2010/main" val="1601096913"/>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3B6424-647A-46DC-AFAA-00B9480DE4A0}"/>
              </a:ext>
            </a:extLst>
          </p:cNvPr>
          <p:cNvSpPr txBox="1"/>
          <p:nvPr/>
        </p:nvSpPr>
        <p:spPr>
          <a:xfrm>
            <a:off x="2969795" y="3721768"/>
            <a:ext cx="625241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dirty="0"/>
              <a:t>Προέρχεται από τη δυτική ακτή, αυτό το κέικ με βάση το κτύπημα έχει αποκτήσει δημοτικότητα σε όλη τη χώρα τα τελευταία 40 χρόνια. Σε αντίθεση με τις αμερικανικές τηγανίτες που μοιάζουν, το </a:t>
            </a:r>
            <a:r>
              <a:rPr lang="el-GR" dirty="0" err="1"/>
              <a:t>svele</a:t>
            </a:r>
            <a:r>
              <a:rPr lang="el-GR" dirty="0"/>
              <a:t> είναι συνήθως απογευματινό φαγητό με καφέ, που τρώγεται ζεστό από το τηγάνι. </a:t>
            </a:r>
            <a:r>
              <a:rPr lang="el-GR" dirty="0" err="1"/>
              <a:t>Σερβίρονται</a:t>
            </a:r>
            <a:r>
              <a:rPr lang="el-GR" dirty="0"/>
              <a:t> βουτυρωμένα και καλυμμένα με οτιδήποτε γλυκό από σιρόπι έως μοναδικά νορβηγικό καστανό τυρί. Η χρήση αλατιού του </a:t>
            </a:r>
            <a:r>
              <a:rPr lang="el-GR" dirty="0" err="1"/>
              <a:t>καρφίνου</a:t>
            </a:r>
            <a:r>
              <a:rPr lang="el-GR" dirty="0"/>
              <a:t> (όξινο ανθρακικό αμμώνιο) και η μαγειρική σόδα ως αυξητικοί παράγοντες δίνουν σε αυτά τα κέικ τη χαρακτηριστική τους γεύση.</a:t>
            </a:r>
            <a:endParaRPr lang="af-ZA" dirty="0">
              <a:solidFill>
                <a:srgbClr val="333333"/>
              </a:solidFill>
              <a:latin typeface="Helvetica Neue"/>
              <a:ea typeface="Helvetica Neue"/>
              <a:cs typeface="Helvetica Neue"/>
            </a:endParaRPr>
          </a:p>
        </p:txBody>
      </p:sp>
      <p:sp>
        <p:nvSpPr>
          <p:cNvPr id="3" name="TextBox 2">
            <a:extLst>
              <a:ext uri="{FF2B5EF4-FFF2-40B4-BE49-F238E27FC236}">
                <a16:creationId xmlns:a16="http://schemas.microsoft.com/office/drawing/2014/main" id="{4FF9E449-F9F3-4BF8-B619-329BF9648BA9}"/>
              </a:ext>
            </a:extLst>
          </p:cNvPr>
          <p:cNvSpPr txBox="1"/>
          <p:nvPr/>
        </p:nvSpPr>
        <p:spPr>
          <a:xfrm>
            <a:off x="2438401" y="352926"/>
            <a:ext cx="766612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333333"/>
                </a:solidFill>
                <a:latin typeface="Helvetica Neue"/>
              </a:rPr>
              <a:t>Originating on the west coast, this batter-based cake has gained popularity throughout the country in the last 40 years. Unlike the American pancakes they resemble, </a:t>
            </a:r>
            <a:r>
              <a:rPr lang="en-US" dirty="0" err="1">
                <a:solidFill>
                  <a:srgbClr val="333333"/>
                </a:solidFill>
                <a:latin typeface="Helvetica Neue"/>
              </a:rPr>
              <a:t>svele</a:t>
            </a:r>
            <a:r>
              <a:rPr lang="en-US" dirty="0">
                <a:solidFill>
                  <a:srgbClr val="333333"/>
                </a:solidFill>
                <a:latin typeface="Helvetica Neue"/>
              </a:rPr>
              <a:t> is usually an afternoon treat with coffee, eaten warm from the pan. They’re served buttered and covered with anything sweet from syrup to uniquely Norwegian brown cheese. The use of salt of hartshorn (ammonium bicarbonate) and baking soda as raising agents give these cakes their characteristic </a:t>
            </a:r>
            <a:r>
              <a:rPr lang="en-US" dirty="0" err="1">
                <a:solidFill>
                  <a:srgbClr val="333333"/>
                </a:solidFill>
                <a:latin typeface="Helvetica Neue"/>
              </a:rPr>
              <a:t>flavour</a:t>
            </a:r>
            <a:r>
              <a:rPr lang="en-US" dirty="0">
                <a:solidFill>
                  <a:srgbClr val="333333"/>
                </a:solidFill>
                <a:latin typeface="Helvetica Neue"/>
              </a:rPr>
              <a:t>.</a:t>
            </a:r>
          </a:p>
          <a:p>
            <a:endParaRPr lang="en-US">
              <a:solidFill>
                <a:srgbClr val="333333"/>
              </a:solidFill>
              <a:latin typeface="Helvetica Neue"/>
            </a:endParaRPr>
          </a:p>
        </p:txBody>
      </p:sp>
      <p:sp>
        <p:nvSpPr>
          <p:cNvPr id="4" name="TextBox 3">
            <a:extLst>
              <a:ext uri="{FF2B5EF4-FFF2-40B4-BE49-F238E27FC236}">
                <a16:creationId xmlns:a16="http://schemas.microsoft.com/office/drawing/2014/main" id="{B3E829FC-DF8C-46CF-BE93-9666B35F4208}"/>
              </a:ext>
            </a:extLst>
          </p:cNvPr>
          <p:cNvSpPr txBox="1"/>
          <p:nvPr/>
        </p:nvSpPr>
        <p:spPr>
          <a:xfrm>
            <a:off x="4253163" y="2769269"/>
            <a:ext cx="385612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2800" dirty="0"/>
              <a:t>TRANSLATE IN GREEK</a:t>
            </a:r>
          </a:p>
        </p:txBody>
      </p:sp>
    </p:spTree>
    <p:extLst>
      <p:ext uri="{BB962C8B-B14F-4D97-AF65-F5344CB8AC3E}">
        <p14:creationId xmlns:p14="http://schemas.microsoft.com/office/powerpoint/2010/main" val="35638105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10C8D6-5DA3-4D14-9CC1-7EF0A387F87B}"/>
              </a:ext>
            </a:extLst>
          </p:cNvPr>
          <p:cNvSpPr>
            <a:spLocks noGrp="1"/>
          </p:cNvSpPr>
          <p:nvPr>
            <p:ph type="ctrTitle"/>
          </p:nvPr>
        </p:nvSpPr>
        <p:spPr/>
        <p:txBody>
          <a:bodyPr/>
          <a:lstStyle/>
          <a:p>
            <a:r>
              <a:rPr lang="el-GR" err="1"/>
              <a:t>spain</a:t>
            </a:r>
          </a:p>
        </p:txBody>
      </p:sp>
      <p:sp>
        <p:nvSpPr>
          <p:cNvPr id="3" name="Υπότιτλος 2">
            <a:extLst>
              <a:ext uri="{FF2B5EF4-FFF2-40B4-BE49-F238E27FC236}">
                <a16:creationId xmlns:a16="http://schemas.microsoft.com/office/drawing/2014/main" id="{545A11EA-EF70-4355-AE43-AB4C8ABB5440}"/>
              </a:ext>
            </a:extLst>
          </p:cNvPr>
          <p:cNvSpPr>
            <a:spLocks noGrp="1"/>
          </p:cNvSpPr>
          <p:nvPr>
            <p:ph type="subTitle" idx="1"/>
          </p:nvPr>
        </p:nvSpPr>
        <p:spPr/>
        <p:txBody>
          <a:bodyPr vert="horz" lIns="91440" tIns="45720" rIns="91440" bIns="45720" rtlCol="0" anchor="t">
            <a:normAutofit/>
          </a:bodyPr>
          <a:lstStyle/>
          <a:p>
            <a:r>
              <a:rPr lang="el-GR" sz="4800" dirty="0"/>
              <a:t>SIGHTS</a:t>
            </a:r>
          </a:p>
        </p:txBody>
      </p:sp>
    </p:spTree>
    <p:extLst>
      <p:ext uri="{BB962C8B-B14F-4D97-AF65-F5344CB8AC3E}">
        <p14:creationId xmlns:p14="http://schemas.microsoft.com/office/powerpoint/2010/main" val="286391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F93C4F-1061-4449-AFF0-EB884853F4A4}"/>
              </a:ext>
            </a:extLst>
          </p:cNvPr>
          <p:cNvSpPr txBox="1"/>
          <p:nvPr/>
        </p:nvSpPr>
        <p:spPr>
          <a:xfrm>
            <a:off x="1024690" y="593558"/>
            <a:ext cx="10002251"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4000" b="1"/>
              <a:t> The </a:t>
            </a:r>
            <a:r>
              <a:rPr lang="el-GR" sz="4000" b="1" err="1"/>
              <a:t>Alhambra</a:t>
            </a:r>
            <a:r>
              <a:rPr lang="el-GR" sz="4000" b="1"/>
              <a:t> and </a:t>
            </a:r>
            <a:r>
              <a:rPr lang="el-GR" sz="4000" b="1" err="1"/>
              <a:t>Generalife</a:t>
            </a:r>
            <a:r>
              <a:rPr lang="el-GR" sz="4000" b="1"/>
              <a:t> </a:t>
            </a:r>
            <a:r>
              <a:rPr lang="el-GR" sz="4000" b="1" err="1"/>
              <a:t>Gardens</a:t>
            </a:r>
            <a:r>
              <a:rPr lang="el-GR" sz="4000" b="1"/>
              <a:t>, </a:t>
            </a:r>
            <a:r>
              <a:rPr lang="el-GR" sz="4000" b="1" err="1"/>
              <a:t>Granada</a:t>
            </a:r>
            <a:endParaRPr lang="el-GR" sz="4000" err="1"/>
          </a:p>
          <a:p>
            <a:pPr algn="l"/>
            <a:endParaRPr lang="el-GR"/>
          </a:p>
        </p:txBody>
      </p:sp>
      <p:pic>
        <p:nvPicPr>
          <p:cNvPr id="3" name="Εικόνα 3">
            <a:extLst>
              <a:ext uri="{FF2B5EF4-FFF2-40B4-BE49-F238E27FC236}">
                <a16:creationId xmlns:a16="http://schemas.microsoft.com/office/drawing/2014/main" id="{73995749-2E93-400A-AF04-A3E75061AA78}"/>
              </a:ext>
            </a:extLst>
          </p:cNvPr>
          <p:cNvPicPr>
            <a:picLocks noChangeAspect="1"/>
          </p:cNvPicPr>
          <p:nvPr/>
        </p:nvPicPr>
        <p:blipFill>
          <a:blip r:embed="rId2"/>
          <a:stretch>
            <a:fillRect/>
          </a:stretch>
        </p:blipFill>
        <p:spPr>
          <a:xfrm>
            <a:off x="3160295" y="1762000"/>
            <a:ext cx="5159542" cy="3434263"/>
          </a:xfrm>
          <a:prstGeom prst="rect">
            <a:avLst/>
          </a:prstGeom>
        </p:spPr>
      </p:pic>
    </p:spTree>
    <p:extLst>
      <p:ext uri="{BB962C8B-B14F-4D97-AF65-F5344CB8AC3E}">
        <p14:creationId xmlns:p14="http://schemas.microsoft.com/office/powerpoint/2010/main" val="1982804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BBCA2F-E61F-4B0D-A272-F0CA2D0E7648}"/>
              </a:ext>
            </a:extLst>
          </p:cNvPr>
          <p:cNvSpPr txBox="1"/>
          <p:nvPr/>
        </p:nvSpPr>
        <p:spPr>
          <a:xfrm>
            <a:off x="3300663" y="322847"/>
            <a:ext cx="508935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4800"/>
              <a:t>SAGRADA FAMILIA</a:t>
            </a:r>
          </a:p>
        </p:txBody>
      </p:sp>
      <p:pic>
        <p:nvPicPr>
          <p:cNvPr id="3" name="Εικόνα 3" descr="Εικόνα που περιέχει υπαίθριος, δέντρο, κτίριο, πόλη&#10;&#10;Περιγραφή που δημιουργήθηκε αυτόματα">
            <a:extLst>
              <a:ext uri="{FF2B5EF4-FFF2-40B4-BE49-F238E27FC236}">
                <a16:creationId xmlns:a16="http://schemas.microsoft.com/office/drawing/2014/main" id="{393D0435-B4FE-40B9-8555-34B0E3B1372A}"/>
              </a:ext>
            </a:extLst>
          </p:cNvPr>
          <p:cNvPicPr>
            <a:picLocks noChangeAspect="1"/>
          </p:cNvPicPr>
          <p:nvPr/>
        </p:nvPicPr>
        <p:blipFill>
          <a:blip r:embed="rId2"/>
          <a:stretch>
            <a:fillRect/>
          </a:stretch>
        </p:blipFill>
        <p:spPr>
          <a:xfrm>
            <a:off x="2729414" y="1551071"/>
            <a:ext cx="5379619" cy="3755857"/>
          </a:xfrm>
          <a:prstGeom prst="rect">
            <a:avLst/>
          </a:prstGeom>
        </p:spPr>
      </p:pic>
    </p:spTree>
    <p:extLst>
      <p:ext uri="{BB962C8B-B14F-4D97-AF65-F5344CB8AC3E}">
        <p14:creationId xmlns:p14="http://schemas.microsoft.com/office/powerpoint/2010/main" val="2996195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A9ECF1-B775-4354-B412-F360FCEA3A1B}"/>
              </a:ext>
            </a:extLst>
          </p:cNvPr>
          <p:cNvSpPr txBox="1"/>
          <p:nvPr/>
        </p:nvSpPr>
        <p:spPr>
          <a:xfrm>
            <a:off x="272716" y="4463716"/>
            <a:ext cx="1187717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5F6368"/>
                </a:solidFill>
                <a:latin typeface="Roboto"/>
              </a:rPr>
              <a:t>Η Σαγράδα Φαμίλια είναι μεγάλη ρωμαιοκαθολική εκκλησία στη Βαρκελώνη της Καταλονίας στην Ισπανία, σχεδιασμένη από τον Καταλανό αρχιτέκτονα Αντόνι Γκαουντί. Αν και ημιτελής, η εκκλησία αποτελεί Μνημείο Παγκόσμιας Κληρονομιάς της UNESCO και το Νοέμβριο του 2010 εγκαινιάστηκε και καθαγιάστηκε από τον Πάπα Βενέδικτο ΙΣΤ΄ και έγινε Βασιλική και μπορεί πλέον να τελεστεί εκεί η Θεία Λειτουργία και να την παρακολουθήσουν οι πιστοί. </a:t>
            </a:r>
            <a:endParaRPr lang="en-US"/>
          </a:p>
        </p:txBody>
      </p:sp>
      <p:sp>
        <p:nvSpPr>
          <p:cNvPr id="3" name="TextBox 2">
            <a:extLst>
              <a:ext uri="{FF2B5EF4-FFF2-40B4-BE49-F238E27FC236}">
                <a16:creationId xmlns:a16="http://schemas.microsoft.com/office/drawing/2014/main" id="{19C7E401-E2F2-4B28-B2EF-4D60D202EFD4}"/>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l-GR"/>
          </a:p>
        </p:txBody>
      </p:sp>
      <p:sp>
        <p:nvSpPr>
          <p:cNvPr id="4" name="TextBox 3">
            <a:extLst>
              <a:ext uri="{FF2B5EF4-FFF2-40B4-BE49-F238E27FC236}">
                <a16:creationId xmlns:a16="http://schemas.microsoft.com/office/drawing/2014/main" id="{92B8AE19-83B1-4A67-A3C9-789FF9D389B6}"/>
              </a:ext>
            </a:extLst>
          </p:cNvPr>
          <p:cNvSpPr txBox="1"/>
          <p:nvPr/>
        </p:nvSpPr>
        <p:spPr>
          <a:xfrm>
            <a:off x="3744327" y="3513723"/>
            <a:ext cx="482867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4000"/>
              <a:t>TRANSLATE IN GREEK</a:t>
            </a:r>
          </a:p>
        </p:txBody>
      </p:sp>
      <p:sp>
        <p:nvSpPr>
          <p:cNvPr id="5" name="TextBox 4">
            <a:extLst>
              <a:ext uri="{FF2B5EF4-FFF2-40B4-BE49-F238E27FC236}">
                <a16:creationId xmlns:a16="http://schemas.microsoft.com/office/drawing/2014/main" id="{BF4A0B9F-D19E-4EA9-989A-D290CA4F0C4C}"/>
              </a:ext>
            </a:extLst>
          </p:cNvPr>
          <p:cNvSpPr txBox="1"/>
          <p:nvPr/>
        </p:nvSpPr>
        <p:spPr>
          <a:xfrm>
            <a:off x="2458453" y="1094873"/>
            <a:ext cx="8317831" cy="15274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af-ZA"/>
              <a:t>The Sagrada Familia is an exclusively Roman Catholic beach in Barcelona, ​​Catalonia in appearance, by the Catalan architect Antoni Gaudi. Although incomplete, age appearances UNESCO World Heritage Site and in November 2010 I inaugurate and uninterrupted by Pope Benedict IST</a:t>
            </a:r>
            <a:r>
              <a:rPr lang="el-GR"/>
              <a:t>΄ </a:t>
            </a:r>
            <a:r>
              <a:rPr lang="af-ZA"/>
              <a:t>difference Royal and request to perform the Divine Liturgy and to have the information.</a:t>
            </a:r>
            <a:endParaRPr lang="en-US"/>
          </a:p>
        </p:txBody>
      </p:sp>
    </p:spTree>
    <p:extLst>
      <p:ext uri="{BB962C8B-B14F-4D97-AF65-F5344CB8AC3E}">
        <p14:creationId xmlns:p14="http://schemas.microsoft.com/office/powerpoint/2010/main" val="3752824744"/>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CBAA1A-4A55-43FC-9561-59F4F4BD20E1}"/>
              </a:ext>
            </a:extLst>
          </p:cNvPr>
          <p:cNvSpPr>
            <a:spLocks noGrp="1"/>
          </p:cNvSpPr>
          <p:nvPr>
            <p:ph type="ctrTitle"/>
          </p:nvPr>
        </p:nvSpPr>
        <p:spPr/>
        <p:txBody>
          <a:bodyPr/>
          <a:lstStyle/>
          <a:p>
            <a:r>
              <a:rPr lang="el-GR"/>
              <a:t>FOOD at spain</a:t>
            </a:r>
          </a:p>
        </p:txBody>
      </p:sp>
      <p:sp>
        <p:nvSpPr>
          <p:cNvPr id="3" name="Υπότιτλος 2">
            <a:extLst>
              <a:ext uri="{FF2B5EF4-FFF2-40B4-BE49-F238E27FC236}">
                <a16:creationId xmlns:a16="http://schemas.microsoft.com/office/drawing/2014/main" id="{19A323BF-9A27-4FA3-AC54-A1C3BAD63E82}"/>
              </a:ext>
            </a:extLst>
          </p:cNvPr>
          <p:cNvSpPr>
            <a:spLocks noGrp="1"/>
          </p:cNvSpPr>
          <p:nvPr>
            <p:ph type="subTitle" idx="1"/>
          </p:nvPr>
        </p:nvSpPr>
        <p:spPr/>
        <p:txBody>
          <a:bodyPr/>
          <a:lstStyle/>
          <a:p>
            <a:endParaRPr lang="el-GR"/>
          </a:p>
        </p:txBody>
      </p:sp>
      <p:pic>
        <p:nvPicPr>
          <p:cNvPr id="4" name="Εικόνα 4" descr="Εικόνα που περιέχει φαγητό, πιάτο, γεύμα, αρκετά&#10;&#10;Περιγραφή που δημιουργήθηκε αυτόματα">
            <a:extLst>
              <a:ext uri="{FF2B5EF4-FFF2-40B4-BE49-F238E27FC236}">
                <a16:creationId xmlns:a16="http://schemas.microsoft.com/office/drawing/2014/main" id="{08E56738-694F-459D-BF48-649CDFD3B3A5}"/>
              </a:ext>
            </a:extLst>
          </p:cNvPr>
          <p:cNvPicPr>
            <a:picLocks noChangeAspect="1"/>
          </p:cNvPicPr>
          <p:nvPr/>
        </p:nvPicPr>
        <p:blipFill>
          <a:blip r:embed="rId2"/>
          <a:stretch>
            <a:fillRect/>
          </a:stretch>
        </p:blipFill>
        <p:spPr>
          <a:xfrm>
            <a:off x="6398795" y="241993"/>
            <a:ext cx="4959015" cy="2784593"/>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Γραφή 4">
                <a:extLst>
                  <a:ext uri="{FF2B5EF4-FFF2-40B4-BE49-F238E27FC236}">
                    <a16:creationId xmlns:a16="http://schemas.microsoft.com/office/drawing/2014/main" id="{A68D1001-CA25-4271-AEB3-B10F33B17203}"/>
                  </a:ext>
                </a:extLst>
              </p14:cNvPr>
              <p14:cNvContentPartPr/>
              <p14:nvPr/>
            </p14:nvContentPartPr>
            <p14:xfrm>
              <a:off x="3190875" y="3689683"/>
              <a:ext cx="9525" cy="9525"/>
            </p14:xfrm>
          </p:contentPart>
        </mc:Choice>
        <mc:Fallback xmlns="">
          <p:pic>
            <p:nvPicPr>
              <p:cNvPr id="5" name="Γραφή 4">
                <a:extLst>
                  <a:ext uri="{FF2B5EF4-FFF2-40B4-BE49-F238E27FC236}">
                    <a16:creationId xmlns:a16="http://schemas.microsoft.com/office/drawing/2014/main" id="{A68D1001-CA25-4271-AEB3-B10F33B17203}"/>
                  </a:ext>
                </a:extLst>
              </p:cNvPr>
              <p:cNvPicPr/>
              <p:nvPr/>
            </p:nvPicPr>
            <p:blipFill>
              <a:blip r:embed="rId4"/>
              <a:stretch>
                <a:fillRect/>
              </a:stretch>
            </p:blipFill>
            <p:spPr>
              <a:xfrm>
                <a:off x="1762125" y="832183"/>
                <a:ext cx="2857500" cy="5715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Γραφή 5">
                <a:extLst>
                  <a:ext uri="{FF2B5EF4-FFF2-40B4-BE49-F238E27FC236}">
                    <a16:creationId xmlns:a16="http://schemas.microsoft.com/office/drawing/2014/main" id="{2857E3A6-C8AA-40B1-82EA-18014552FEF8}"/>
                  </a:ext>
                </a:extLst>
              </p14:cNvPr>
              <p14:cNvContentPartPr/>
              <p14:nvPr/>
            </p14:nvContentPartPr>
            <p14:xfrm>
              <a:off x="7682664" y="1564105"/>
              <a:ext cx="9525" cy="9525"/>
            </p14:xfrm>
          </p:contentPart>
        </mc:Choice>
        <mc:Fallback xmlns="">
          <p:pic>
            <p:nvPicPr>
              <p:cNvPr id="6" name="Γραφή 5">
                <a:extLst>
                  <a:ext uri="{FF2B5EF4-FFF2-40B4-BE49-F238E27FC236}">
                    <a16:creationId xmlns:a16="http://schemas.microsoft.com/office/drawing/2014/main" id="{2857E3A6-C8AA-40B1-82EA-18014552FEF8}"/>
                  </a:ext>
                </a:extLst>
              </p:cNvPr>
              <p:cNvPicPr/>
              <p:nvPr/>
            </p:nvPicPr>
            <p:blipFill>
              <a:blip r:embed="rId4"/>
              <a:stretch>
                <a:fillRect/>
              </a:stretch>
            </p:blipFill>
            <p:spPr>
              <a:xfrm>
                <a:off x="6253914" y="-1293395"/>
                <a:ext cx="2857500" cy="5715000"/>
              </a:xfrm>
              <a:prstGeom prst="rect">
                <a:avLst/>
              </a:prstGeom>
            </p:spPr>
          </p:pic>
        </mc:Fallback>
      </mc:AlternateContent>
    </p:spTree>
    <p:extLst>
      <p:ext uri="{BB962C8B-B14F-4D97-AF65-F5344CB8AC3E}">
        <p14:creationId xmlns:p14="http://schemas.microsoft.com/office/powerpoint/2010/main" val="3460809124"/>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Εικόνα 7" descr="Εικόνα που περιέχει πιάτο, φαγητό, παέγια, τηγάνι&#10;&#10;Περιγραφή που δημιουργήθηκε αυτόματα">
            <a:extLst>
              <a:ext uri="{FF2B5EF4-FFF2-40B4-BE49-F238E27FC236}">
                <a16:creationId xmlns:a16="http://schemas.microsoft.com/office/drawing/2014/main" id="{E819CDC8-1379-4097-9C6B-BBB283CC0A2C}"/>
              </a:ext>
            </a:extLst>
          </p:cNvPr>
          <p:cNvPicPr>
            <a:picLocks noChangeAspect="1"/>
          </p:cNvPicPr>
          <p:nvPr/>
        </p:nvPicPr>
        <p:blipFill rotWithShape="1">
          <a:blip r:embed="rId2"/>
          <a:srcRect t="29686" r="1" b="4988"/>
          <a:stretch/>
        </p:blipFill>
        <p:spPr>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6" name="Εικόνα 6" descr="Εικόνα που περιέχει κείμενο, πιάτο, φαγητό, φέτα&#10;&#10;Περιγραφή που δημιουργήθηκε αυτόματα">
            <a:extLst>
              <a:ext uri="{FF2B5EF4-FFF2-40B4-BE49-F238E27FC236}">
                <a16:creationId xmlns:a16="http://schemas.microsoft.com/office/drawing/2014/main" id="{612A239D-0FB7-4476-9F9C-38D28F1A44E4}"/>
              </a:ext>
            </a:extLst>
          </p:cNvPr>
          <p:cNvPicPr>
            <a:picLocks noChangeAspect="1"/>
          </p:cNvPicPr>
          <p:nvPr/>
        </p:nvPicPr>
        <p:blipFill rotWithShape="1">
          <a:blip r:embed="rId3"/>
          <a:srcRect r="-1" b="14173"/>
          <a:stretch/>
        </p:blipFill>
        <p:spPr>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8" name="Εικόνα 8">
            <a:extLst>
              <a:ext uri="{FF2B5EF4-FFF2-40B4-BE49-F238E27FC236}">
                <a16:creationId xmlns:a16="http://schemas.microsoft.com/office/drawing/2014/main" id="{3A1240C3-893F-40C8-88F6-AC5806C896A4}"/>
              </a:ext>
            </a:extLst>
          </p:cNvPr>
          <p:cNvPicPr>
            <a:picLocks noChangeAspect="1"/>
          </p:cNvPicPr>
          <p:nvPr/>
        </p:nvPicPr>
        <p:blipFill rotWithShape="1">
          <a:blip r:embed="rId4"/>
          <a:srcRect t="3103" r="-1" b="4977"/>
          <a:stretch/>
        </p:blipFill>
        <p:spPr>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2" name="Εικόνα 2" descr="Εικόνα που περιέχει φαγητό, μπολ, πιάτο, μπλε&#10;&#10;Περιγραφή που δημιουργήθηκε αυτόματα">
            <a:extLst>
              <a:ext uri="{FF2B5EF4-FFF2-40B4-BE49-F238E27FC236}">
                <a16:creationId xmlns:a16="http://schemas.microsoft.com/office/drawing/2014/main" id="{B323F321-0433-4AEC-B58E-53B802EE7A93}"/>
              </a:ext>
            </a:extLst>
          </p:cNvPr>
          <p:cNvPicPr>
            <a:picLocks noChangeAspect="1"/>
          </p:cNvPicPr>
          <p:nvPr/>
        </p:nvPicPr>
        <p:blipFill rotWithShape="1">
          <a:blip r:embed="rId5"/>
          <a:srcRect t="13056" r="-1" b="-1"/>
          <a:stretch/>
        </p:blipFill>
        <p:spPr>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Tree>
    <p:extLst>
      <p:ext uri="{BB962C8B-B14F-4D97-AF65-F5344CB8AC3E}">
        <p14:creationId xmlns:p14="http://schemas.microsoft.com/office/powerpoint/2010/main" val="2000205045"/>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8BDEDB-41F7-48D1-A541-9A80B01B1A09}"/>
              </a:ext>
            </a:extLst>
          </p:cNvPr>
          <p:cNvSpPr txBox="1"/>
          <p:nvPr/>
        </p:nvSpPr>
        <p:spPr>
          <a:xfrm>
            <a:off x="1676400" y="2968574"/>
            <a:ext cx="923229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ea typeface="+mn-lt"/>
                <a:cs typeface="+mn-lt"/>
              </a:rPr>
              <a:t>https://www.youtube.com/watch?v=f4CUsG6pmpE</a:t>
            </a:r>
            <a:endParaRPr lang="en-US" sz="3600"/>
          </a:p>
        </p:txBody>
      </p:sp>
    </p:spTree>
    <p:extLst>
      <p:ext uri="{BB962C8B-B14F-4D97-AF65-F5344CB8AC3E}">
        <p14:creationId xmlns:p14="http://schemas.microsoft.com/office/powerpoint/2010/main" val="1786099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71355B-7EB8-4F75-A06A-F0310FDA3EE2}"/>
              </a:ext>
            </a:extLst>
          </p:cNvPr>
          <p:cNvSpPr txBox="1"/>
          <p:nvPr/>
        </p:nvSpPr>
        <p:spPr>
          <a:xfrm>
            <a:off x="3862137" y="403058"/>
            <a:ext cx="479859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6000"/>
              <a:t>ONE VIDEO</a:t>
            </a:r>
          </a:p>
        </p:txBody>
      </p:sp>
      <p:sp>
        <p:nvSpPr>
          <p:cNvPr id="3" name="TextBox 2">
            <a:extLst>
              <a:ext uri="{FF2B5EF4-FFF2-40B4-BE49-F238E27FC236}">
                <a16:creationId xmlns:a16="http://schemas.microsoft.com/office/drawing/2014/main" id="{F72688BB-CCBD-4F36-80CA-461D136422DA}"/>
              </a:ext>
            </a:extLst>
          </p:cNvPr>
          <p:cNvSpPr txBox="1"/>
          <p:nvPr/>
        </p:nvSpPr>
        <p:spPr>
          <a:xfrm>
            <a:off x="2735028" y="3200400"/>
            <a:ext cx="760596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hlinkClick r:id="rId2"/>
              </a:rPr>
              <a:t>https://www.youtube.com/watch?v=jUK9EC28g5A</a:t>
            </a:r>
            <a:endParaRPr lang="el-GR"/>
          </a:p>
          <a:p>
            <a:endParaRPr lang="en-US" sz="2400"/>
          </a:p>
        </p:txBody>
      </p:sp>
    </p:spTree>
    <p:extLst>
      <p:ext uri="{BB962C8B-B14F-4D97-AF65-F5344CB8AC3E}">
        <p14:creationId xmlns:p14="http://schemas.microsoft.com/office/powerpoint/2010/main" val="383555031"/>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641F-E534-4079-AC2D-7618EA8E7AFF}"/>
              </a:ext>
            </a:extLst>
          </p:cNvPr>
          <p:cNvSpPr>
            <a:spLocks noGrp="1"/>
          </p:cNvSpPr>
          <p:nvPr>
            <p:ph type="title"/>
          </p:nvPr>
        </p:nvSpPr>
        <p:spPr>
          <a:xfrm>
            <a:off x="2848428" y="2908905"/>
            <a:ext cx="9906000" cy="1382156"/>
          </a:xfrm>
        </p:spPr>
        <p:txBody>
          <a:bodyPr vert="horz" lIns="91440" tIns="45720" rIns="91440" bIns="45720" rtlCol="0" anchor="ctr">
            <a:noAutofit/>
          </a:bodyPr>
          <a:lstStyle/>
          <a:p>
            <a:r>
              <a:rPr lang="en-US" sz="4800">
                <a:solidFill>
                  <a:srgbClr val="AD0E98"/>
                </a:solidFill>
              </a:rPr>
              <a:t>GROUP C</a:t>
            </a:r>
          </a:p>
        </p:txBody>
      </p:sp>
      <p:pic>
        <p:nvPicPr>
          <p:cNvPr id="3" name="Picture 3" descr="Shape, arrow&#10;&#10;Description automatically generated">
            <a:extLst>
              <a:ext uri="{FF2B5EF4-FFF2-40B4-BE49-F238E27FC236}">
                <a16:creationId xmlns:a16="http://schemas.microsoft.com/office/drawing/2014/main" id="{22793CBB-5DE5-4B24-9966-1992AA3D707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901310" y="207936"/>
            <a:ext cx="325424" cy="222630"/>
          </a:xfrm>
          <a:prstGeom prst="rect">
            <a:avLst/>
          </a:prstGeom>
        </p:spPr>
      </p:pic>
      <p:sp>
        <p:nvSpPr>
          <p:cNvPr id="4" name="TextBox 3">
            <a:extLst>
              <a:ext uri="{FF2B5EF4-FFF2-40B4-BE49-F238E27FC236}">
                <a16:creationId xmlns:a16="http://schemas.microsoft.com/office/drawing/2014/main" id="{C54FACB3-C10C-446F-8A18-2B66ECF1B7E7}"/>
              </a:ext>
            </a:extLst>
          </p:cNvPr>
          <p:cNvSpPr txBox="1"/>
          <p:nvPr/>
        </p:nvSpPr>
        <p:spPr>
          <a:xfrm>
            <a:off x="8643257" y="4572605"/>
            <a:ext cx="2743200" cy="317500"/>
          </a:xfrm>
          <a:prstGeom prst="rect">
            <a:avLst/>
          </a:prstGeom>
        </p:spPr>
        <p:txBody>
          <a:bodyPr lIns="91440" tIns="45720" rIns="91440" bIns="45720" anchor="t">
            <a:normAutofit fontScale="92500" lnSpcReduction="20000"/>
          </a:bodyPr>
          <a:lstStyle/>
          <a:p>
            <a:endParaRPr lang="en-US"/>
          </a:p>
        </p:txBody>
      </p:sp>
      <p:sp>
        <p:nvSpPr>
          <p:cNvPr id="5" name="TextBox 4">
            <a:extLst>
              <a:ext uri="{FF2B5EF4-FFF2-40B4-BE49-F238E27FC236}">
                <a16:creationId xmlns:a16="http://schemas.microsoft.com/office/drawing/2014/main" id="{15F4F83B-80F2-4B22-881F-03657DEA2D46}"/>
              </a:ext>
            </a:extLst>
          </p:cNvPr>
          <p:cNvSpPr txBox="1"/>
          <p:nvPr/>
        </p:nvSpPr>
        <p:spPr>
          <a:xfrm>
            <a:off x="3330742" y="352926"/>
            <a:ext cx="601177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4000" b="1" u="sng">
                <a:solidFill>
                  <a:schemeClr val="accent4">
                    <a:lumMod val="60000"/>
                    <a:lumOff val="40000"/>
                  </a:schemeClr>
                </a:solidFill>
              </a:rPr>
              <a:t>THANK  YOU FOR WATCHING</a:t>
            </a:r>
          </a:p>
        </p:txBody>
      </p:sp>
    </p:spTree>
    <p:extLst>
      <p:ext uri="{BB962C8B-B14F-4D97-AF65-F5344CB8AC3E}">
        <p14:creationId xmlns:p14="http://schemas.microsoft.com/office/powerpoint/2010/main" val="3767419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7">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3">
            <a:extLst>
              <a:ext uri="{FF2B5EF4-FFF2-40B4-BE49-F238E27FC236}">
                <a16:creationId xmlns:a16="http://schemas.microsoft.com/office/drawing/2014/main" id="{8CECB99A-E2AB-482F-A307-487955310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50"/>
            <a:ext cx="5676966" cy="6869953"/>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0885" h="6869951">
                <a:moveTo>
                  <a:pt x="1754909" y="0"/>
                </a:moveTo>
                <a:lnTo>
                  <a:pt x="6430885" y="11953"/>
                </a:lnTo>
                <a:lnTo>
                  <a:pt x="6430885" y="6869951"/>
                </a:lnTo>
                <a:lnTo>
                  <a:pt x="0" y="6869951"/>
                </a:lnTo>
                <a:lnTo>
                  <a:pt x="1754909"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D0FA6-2DF4-4EED-ACC6-FDBD8FB0ACC3}"/>
              </a:ext>
            </a:extLst>
          </p:cNvPr>
          <p:cNvSpPr>
            <a:spLocks noGrp="1"/>
          </p:cNvSpPr>
          <p:nvPr>
            <p:ph type="title"/>
          </p:nvPr>
        </p:nvSpPr>
        <p:spPr>
          <a:xfrm>
            <a:off x="883920" y="800849"/>
            <a:ext cx="4065767" cy="3510553"/>
          </a:xfrm>
        </p:spPr>
        <p:txBody>
          <a:bodyPr vert="horz" lIns="91440" tIns="45720" rIns="91440" bIns="45720" rtlCol="0" anchor="t">
            <a:normAutofit/>
          </a:bodyPr>
          <a:lstStyle/>
          <a:p>
            <a:r>
              <a:rPr lang="en-US" i="0" dirty="0">
                <a:ea typeface="+mj-lt"/>
                <a:cs typeface="+mj-lt"/>
              </a:rPr>
              <a:t>food from Austria</a:t>
            </a:r>
            <a:endParaRPr lang="en-US" dirty="0"/>
          </a:p>
        </p:txBody>
      </p:sp>
      <p:sp>
        <p:nvSpPr>
          <p:cNvPr id="3" name="Content Placeholder 2">
            <a:extLst>
              <a:ext uri="{FF2B5EF4-FFF2-40B4-BE49-F238E27FC236}">
                <a16:creationId xmlns:a16="http://schemas.microsoft.com/office/drawing/2014/main" id="{C0C91080-17FC-4D86-85A0-F6C399B741E6}"/>
              </a:ext>
            </a:extLst>
          </p:cNvPr>
          <p:cNvSpPr>
            <a:spLocks noGrp="1"/>
          </p:cNvSpPr>
          <p:nvPr>
            <p:ph idx="1"/>
          </p:nvPr>
        </p:nvSpPr>
        <p:spPr>
          <a:xfrm>
            <a:off x="5502658" y="-1184124"/>
            <a:ext cx="5458046" cy="5791200"/>
          </a:xfrm>
        </p:spPr>
        <p:txBody>
          <a:bodyPr vert="horz" lIns="91440" tIns="45720" rIns="91440" bIns="45720" rtlCol="0" anchor="ctr">
            <a:normAutofit/>
          </a:bodyPr>
          <a:lstStyle/>
          <a:p>
            <a:r>
              <a:rPr lang="en-US" b="1" dirty="0">
                <a:ea typeface="+mn-lt"/>
                <a:cs typeface="+mn-lt"/>
              </a:rPr>
              <a:t>Austrian cuisine</a:t>
            </a:r>
            <a:r>
              <a:rPr lang="en-US" dirty="0">
                <a:ea typeface="+mn-lt"/>
                <a:cs typeface="+mn-lt"/>
              </a:rPr>
              <a:t> is a style of cuisine native to Austria and composed of influences from Central Europe and throughout the former Austro-Hungarian Empire. Austrian cuisine is most often associated with Viennese cuisine, but there are significant regional variations.</a:t>
            </a:r>
            <a:endParaRPr lang="en-US" dirty="0"/>
          </a:p>
        </p:txBody>
      </p:sp>
      <p:cxnSp>
        <p:nvCxnSpPr>
          <p:cNvPr id="43" name="Straight Connector 11">
            <a:extLst>
              <a:ext uri="{FF2B5EF4-FFF2-40B4-BE49-F238E27FC236}">
                <a16:creationId xmlns:a16="http://schemas.microsoft.com/office/drawing/2014/main" id="{E8A66062-E0FE-4EE7-9840-EC05B87AC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4541520"/>
            <a:ext cx="5895754" cy="23105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13">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2988236"/>
            <a:ext cx="2418079" cy="38876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C69E97-7D9E-43B6-A159-C48A4E0D03E0}"/>
              </a:ext>
            </a:extLst>
          </p:cNvPr>
          <p:cNvSpPr txBox="1"/>
          <p:nvPr/>
        </p:nvSpPr>
        <p:spPr>
          <a:xfrm>
            <a:off x="5504543" y="3829353"/>
            <a:ext cx="531343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Η α</a:t>
            </a:r>
            <a:r>
              <a:rPr lang="en-US" sz="2000" dirty="0" err="1"/>
              <a:t>υστρι</a:t>
            </a:r>
            <a:r>
              <a:rPr lang="en-US" sz="2000" dirty="0"/>
              <a:t>α</a:t>
            </a:r>
            <a:r>
              <a:rPr lang="en-US" sz="2000" dirty="0" err="1"/>
              <a:t>κή</a:t>
            </a:r>
            <a:r>
              <a:rPr lang="en-US" sz="2000" dirty="0"/>
              <a:t> </a:t>
            </a:r>
            <a:r>
              <a:rPr lang="en-US" sz="2000" dirty="0" err="1"/>
              <a:t>κουζίν</a:t>
            </a:r>
            <a:r>
              <a:rPr lang="en-US" sz="2000" dirty="0"/>
              <a:t>α </a:t>
            </a:r>
            <a:r>
              <a:rPr lang="en-US" sz="2000" dirty="0" err="1"/>
              <a:t>είν</a:t>
            </a:r>
            <a:r>
              <a:rPr lang="en-US" sz="2000" dirty="0"/>
              <a:t>αι </a:t>
            </a:r>
            <a:r>
              <a:rPr lang="en-US" sz="2000" dirty="0" err="1"/>
              <a:t>έν</a:t>
            </a:r>
            <a:r>
              <a:rPr lang="en-US" sz="2000" dirty="0"/>
              <a:t>α </a:t>
            </a:r>
            <a:r>
              <a:rPr lang="en-US" sz="2000" dirty="0" err="1"/>
              <a:t>στυλ</a:t>
            </a:r>
            <a:r>
              <a:rPr lang="en-US" sz="2000" dirty="0"/>
              <a:t> </a:t>
            </a:r>
            <a:r>
              <a:rPr lang="en-US" sz="2000" dirty="0" err="1"/>
              <a:t>κουζίν</a:t>
            </a:r>
            <a:r>
              <a:rPr lang="en-US" sz="2000" dirty="0"/>
              <a:t>ας π</a:t>
            </a:r>
            <a:r>
              <a:rPr lang="en-US" sz="2000" dirty="0" err="1"/>
              <a:t>ου</a:t>
            </a:r>
            <a:r>
              <a:rPr lang="en-US" sz="2000" dirty="0"/>
              <a:t> π</a:t>
            </a:r>
            <a:r>
              <a:rPr lang="en-US" sz="2000" dirty="0" err="1"/>
              <a:t>ροέρχετ</a:t>
            </a:r>
            <a:r>
              <a:rPr lang="en-US" sz="2000" dirty="0"/>
              <a:t>αι από </a:t>
            </a:r>
            <a:r>
              <a:rPr lang="en-US" sz="2000" dirty="0" err="1"/>
              <a:t>την</a:t>
            </a:r>
            <a:r>
              <a:rPr lang="en-US" sz="2000" dirty="0"/>
              <a:t> Αυστρία και απ</a:t>
            </a:r>
            <a:r>
              <a:rPr lang="en-US" sz="2000" dirty="0" err="1"/>
              <a:t>οτελείτ</a:t>
            </a:r>
            <a:r>
              <a:rPr lang="en-US" sz="2000" dirty="0"/>
              <a:t>αι από επ</a:t>
            </a:r>
            <a:r>
              <a:rPr lang="en-US" sz="2000" dirty="0" err="1"/>
              <a:t>ιρροές</a:t>
            </a:r>
            <a:r>
              <a:rPr lang="en-US" sz="2000" dirty="0"/>
              <a:t> από </a:t>
            </a:r>
            <a:r>
              <a:rPr lang="en-US" sz="2000" dirty="0" err="1"/>
              <a:t>την</a:t>
            </a:r>
            <a:r>
              <a:rPr lang="en-US" sz="2000" dirty="0"/>
              <a:t> </a:t>
            </a:r>
            <a:r>
              <a:rPr lang="en-US" sz="2000" dirty="0" err="1"/>
              <a:t>Κεντρική</a:t>
            </a:r>
            <a:r>
              <a:rPr lang="en-US" sz="2000" dirty="0"/>
              <a:t> </a:t>
            </a:r>
            <a:r>
              <a:rPr lang="en-US" sz="2000" dirty="0" err="1"/>
              <a:t>Ευρώ</a:t>
            </a:r>
            <a:r>
              <a:rPr lang="en-US" sz="2000" dirty="0"/>
              <a:t>πη και </a:t>
            </a:r>
            <a:r>
              <a:rPr lang="en-US" sz="2000" dirty="0" err="1"/>
              <a:t>όλη</a:t>
            </a:r>
            <a:r>
              <a:rPr lang="en-US" sz="2000" dirty="0"/>
              <a:t> </a:t>
            </a:r>
            <a:r>
              <a:rPr lang="en-US" sz="2000" dirty="0" err="1"/>
              <a:t>την</a:t>
            </a:r>
            <a:r>
              <a:rPr lang="en-US" sz="2000" dirty="0"/>
              <a:t> π</a:t>
            </a:r>
            <a:r>
              <a:rPr lang="en-US" sz="2000" dirty="0" err="1"/>
              <a:t>ρώην</a:t>
            </a:r>
            <a:r>
              <a:rPr lang="en-US" sz="2000" dirty="0"/>
              <a:t> </a:t>
            </a:r>
            <a:r>
              <a:rPr lang="en-US" sz="2000" dirty="0" err="1"/>
              <a:t>Αυστροουγγρική</a:t>
            </a:r>
            <a:r>
              <a:rPr lang="en-US" sz="2000" dirty="0"/>
              <a:t> </a:t>
            </a:r>
            <a:r>
              <a:rPr lang="en-US" sz="2000" dirty="0" err="1"/>
              <a:t>Αυτοκρ</a:t>
            </a:r>
            <a:r>
              <a:rPr lang="en-US" sz="2000" dirty="0"/>
              <a:t>α</a:t>
            </a:r>
            <a:r>
              <a:rPr lang="en-US" sz="2000" dirty="0" err="1"/>
              <a:t>τορί</a:t>
            </a:r>
            <a:r>
              <a:rPr lang="en-US" sz="2000" dirty="0"/>
              <a:t>α. Η α</a:t>
            </a:r>
            <a:r>
              <a:rPr lang="en-US" sz="2000" dirty="0" err="1"/>
              <a:t>υστρι</a:t>
            </a:r>
            <a:r>
              <a:rPr lang="en-US" sz="2000" dirty="0"/>
              <a:t>α</a:t>
            </a:r>
            <a:r>
              <a:rPr lang="en-US" sz="2000" dirty="0" err="1"/>
              <a:t>κή</a:t>
            </a:r>
            <a:r>
              <a:rPr lang="en-US" sz="2000" dirty="0"/>
              <a:t> </a:t>
            </a:r>
            <a:r>
              <a:rPr lang="en-US" sz="2000" dirty="0" err="1"/>
              <a:t>κουζίν</a:t>
            </a:r>
            <a:r>
              <a:rPr lang="en-US" sz="2000" dirty="0"/>
              <a:t>α </a:t>
            </a:r>
            <a:r>
              <a:rPr lang="en-US" sz="2000" dirty="0" err="1"/>
              <a:t>συνδέετ</a:t>
            </a:r>
            <a:r>
              <a:rPr lang="en-US" sz="2000" dirty="0"/>
              <a:t>αι </a:t>
            </a:r>
            <a:r>
              <a:rPr lang="en-US" sz="2000" dirty="0" err="1"/>
              <a:t>συχνότερ</a:t>
            </a:r>
            <a:r>
              <a:rPr lang="en-US" sz="2000" dirty="0"/>
              <a:t>α </a:t>
            </a:r>
            <a:r>
              <a:rPr lang="en-US" sz="2000" dirty="0" err="1"/>
              <a:t>με</a:t>
            </a:r>
            <a:r>
              <a:rPr lang="en-US" sz="2000" dirty="0"/>
              <a:t> </a:t>
            </a:r>
            <a:r>
              <a:rPr lang="en-US" sz="2000" dirty="0" err="1"/>
              <a:t>τη</a:t>
            </a:r>
            <a:r>
              <a:rPr lang="en-US" sz="2000" dirty="0"/>
              <a:t> β</a:t>
            </a:r>
            <a:r>
              <a:rPr lang="en-US" sz="2000" dirty="0" err="1"/>
              <a:t>ιεννέζικη</a:t>
            </a:r>
            <a:r>
              <a:rPr lang="en-US" sz="2000" dirty="0"/>
              <a:t> </a:t>
            </a:r>
            <a:r>
              <a:rPr lang="en-US" sz="2000" dirty="0" err="1"/>
              <a:t>κουζίν</a:t>
            </a:r>
            <a:r>
              <a:rPr lang="en-US" sz="2000" dirty="0"/>
              <a:t>α, α</a:t>
            </a:r>
            <a:r>
              <a:rPr lang="en-US" sz="2000" dirty="0" err="1"/>
              <a:t>λλά</a:t>
            </a:r>
            <a:r>
              <a:rPr lang="en-US" sz="2000" dirty="0"/>
              <a:t> υπ</a:t>
            </a:r>
            <a:r>
              <a:rPr lang="en-US" sz="2000" dirty="0" err="1"/>
              <a:t>άρχουν</a:t>
            </a:r>
            <a:r>
              <a:rPr lang="en-US" sz="2000" dirty="0"/>
              <a:t> </a:t>
            </a:r>
            <a:r>
              <a:rPr lang="en-US" sz="2000" dirty="0" err="1"/>
              <a:t>σημ</a:t>
            </a:r>
            <a:r>
              <a:rPr lang="en-US" sz="2000" dirty="0"/>
              <a:t>α</a:t>
            </a:r>
            <a:r>
              <a:rPr lang="en-US" sz="2000" dirty="0" err="1"/>
              <a:t>ντικές</a:t>
            </a:r>
            <a:r>
              <a:rPr lang="en-US" sz="2000" dirty="0"/>
              <a:t> </a:t>
            </a:r>
            <a:r>
              <a:rPr lang="en-US" sz="2000" dirty="0" err="1"/>
              <a:t>το</a:t>
            </a:r>
            <a:r>
              <a:rPr lang="en-US" sz="2000" dirty="0"/>
              <a:t>π</a:t>
            </a:r>
            <a:r>
              <a:rPr lang="en-US" sz="2000" dirty="0" err="1"/>
              <a:t>ικές</a:t>
            </a:r>
            <a:r>
              <a:rPr lang="en-US" sz="2000" dirty="0"/>
              <a:t> παρα</a:t>
            </a:r>
            <a:r>
              <a:rPr lang="en-US" sz="2000" dirty="0" err="1"/>
              <a:t>λλ</a:t>
            </a:r>
            <a:r>
              <a:rPr lang="en-US" sz="2000" dirty="0"/>
              <a:t>α</a:t>
            </a:r>
            <a:r>
              <a:rPr lang="en-US" sz="2000" dirty="0" err="1"/>
              <a:t>γές</a:t>
            </a:r>
            <a:r>
              <a:rPr lang="en-US" sz="2000" dirty="0"/>
              <a:t>.</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C35EEA22-C1E1-40F0-A85F-7938BBFECBC4}"/>
                  </a:ext>
                </a:extLst>
              </p14:cNvPr>
              <p14:cNvContentPartPr/>
              <p14:nvPr/>
            </p14:nvContentPartPr>
            <p14:xfrm>
              <a:off x="4892218" y="3285813"/>
              <a:ext cx="7181850" cy="285750"/>
            </p14:xfrm>
          </p:contentPart>
        </mc:Choice>
        <mc:Fallback xmlns="">
          <p:pic>
            <p:nvPicPr>
              <p:cNvPr id="6" name="Ink 5">
                <a:extLst>
                  <a:ext uri="{FF2B5EF4-FFF2-40B4-BE49-F238E27FC236}">
                    <a16:creationId xmlns:a16="http://schemas.microsoft.com/office/drawing/2014/main" id="{C35EEA22-C1E1-40F0-A85F-7938BBFECBC4}"/>
                  </a:ext>
                </a:extLst>
              </p:cNvPr>
              <p:cNvPicPr/>
              <p:nvPr/>
            </p:nvPicPr>
            <p:blipFill>
              <a:blip r:embed="rId3"/>
              <a:stretch>
                <a:fillRect/>
              </a:stretch>
            </p:blipFill>
            <p:spPr>
              <a:xfrm>
                <a:off x="4874208" y="3267864"/>
                <a:ext cx="7217509" cy="321289"/>
              </a:xfrm>
              <a:prstGeom prst="rect">
                <a:avLst/>
              </a:prstGeom>
            </p:spPr>
          </p:pic>
        </mc:Fallback>
      </mc:AlternateContent>
    </p:spTree>
    <p:extLst>
      <p:ext uri="{BB962C8B-B14F-4D97-AF65-F5344CB8AC3E}">
        <p14:creationId xmlns:p14="http://schemas.microsoft.com/office/powerpoint/2010/main" val="29959556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E9A3808-C4FC-47BF-BC91-7B198CCF3F67}"/>
              </a:ext>
            </a:extLst>
          </p:cNvPr>
          <p:cNvPicPr>
            <a:picLocks noChangeAspect="1"/>
          </p:cNvPicPr>
          <p:nvPr/>
        </p:nvPicPr>
        <p:blipFill>
          <a:blip r:embed="rId2"/>
          <a:stretch>
            <a:fillRect/>
          </a:stretch>
        </p:blipFill>
        <p:spPr>
          <a:xfrm>
            <a:off x="491067" y="1195929"/>
            <a:ext cx="6057294" cy="4853190"/>
          </a:xfrm>
          <a:prstGeom prst="rect">
            <a:avLst/>
          </a:prstGeom>
        </p:spPr>
      </p:pic>
      <p:sp>
        <p:nvSpPr>
          <p:cNvPr id="3" name="TextBox 2">
            <a:extLst>
              <a:ext uri="{FF2B5EF4-FFF2-40B4-BE49-F238E27FC236}">
                <a16:creationId xmlns:a16="http://schemas.microsoft.com/office/drawing/2014/main" id="{912DB503-7A4E-44C8-A9EE-C8E4C7B5AA85}"/>
              </a:ext>
            </a:extLst>
          </p:cNvPr>
          <p:cNvSpPr txBox="1"/>
          <p:nvPr/>
        </p:nvSpPr>
        <p:spPr>
          <a:xfrm>
            <a:off x="6996346" y="1538241"/>
            <a:ext cx="4297438"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This is the most famous candy in Austria. </a:t>
            </a:r>
            <a:r>
              <a:rPr lang="en-US" sz="2800">
                <a:ea typeface="+mn-lt"/>
                <a:cs typeface="+mn-lt"/>
              </a:rPr>
              <a:t>It's waffles with chocolate filling and on top it's got something like pear </a:t>
            </a:r>
            <a:r>
              <a:rPr lang="en-US" sz="2800" err="1">
                <a:ea typeface="+mn-lt"/>
                <a:cs typeface="+mn-lt"/>
              </a:rPr>
              <a:t>pear</a:t>
            </a:r>
            <a:r>
              <a:rPr lang="en-US" sz="2800">
                <a:ea typeface="+mn-lt"/>
                <a:cs typeface="+mn-lt"/>
              </a:rPr>
              <a:t> with honey . Also next to the plate there are chips  made from apples.</a:t>
            </a:r>
          </a:p>
        </p:txBody>
      </p:sp>
    </p:spTree>
    <p:extLst>
      <p:ext uri="{BB962C8B-B14F-4D97-AF65-F5344CB8AC3E}">
        <p14:creationId xmlns:p14="http://schemas.microsoft.com/office/powerpoint/2010/main" val="8171813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7">
            <a:extLst>
              <a:ext uri="{FF2B5EF4-FFF2-40B4-BE49-F238E27FC236}">
                <a16:creationId xmlns:a16="http://schemas.microsoft.com/office/drawing/2014/main" id="{5DF623F4-15D6-49C6-B734-96B9DF947757}"/>
              </a:ext>
            </a:extLst>
          </p:cNvPr>
          <p:cNvPicPr>
            <a:picLocks noChangeAspect="1"/>
          </p:cNvPicPr>
          <p:nvPr/>
        </p:nvPicPr>
        <p:blipFill rotWithShape="1">
          <a:blip r:embed="rId2"/>
          <a:srcRect r="5964"/>
          <a:stretch/>
        </p:blipFill>
        <p:spPr>
          <a:xfrm>
            <a:off x="321730" y="412957"/>
            <a:ext cx="5674897" cy="3017405"/>
          </a:xfrm>
          <a:prstGeom prst="rect">
            <a:avLst/>
          </a:prstGeom>
        </p:spPr>
      </p:pic>
      <p:pic>
        <p:nvPicPr>
          <p:cNvPr id="5" name="Picture 5">
            <a:extLst>
              <a:ext uri="{FF2B5EF4-FFF2-40B4-BE49-F238E27FC236}">
                <a16:creationId xmlns:a16="http://schemas.microsoft.com/office/drawing/2014/main" id="{6F78FC0F-AF8F-46C8-A12D-0A9EE273261C}"/>
              </a:ext>
            </a:extLst>
          </p:cNvPr>
          <p:cNvPicPr>
            <a:picLocks noChangeAspect="1"/>
          </p:cNvPicPr>
          <p:nvPr/>
        </p:nvPicPr>
        <p:blipFill rotWithShape="1">
          <a:blip r:embed="rId3"/>
          <a:srcRect t="17806" r="-2" b="8540"/>
          <a:stretch/>
        </p:blipFill>
        <p:spPr>
          <a:xfrm>
            <a:off x="321730" y="3510853"/>
            <a:ext cx="5674897" cy="2789954"/>
          </a:xfrm>
          <a:prstGeom prst="rect">
            <a:avLst/>
          </a:prstGeom>
        </p:spPr>
      </p:pic>
      <p:pic>
        <p:nvPicPr>
          <p:cNvPr id="6" name="Picture 6" descr="A picture containing cake, chocolate, insect, eaten&#10;&#10;Description automatically generated">
            <a:extLst>
              <a:ext uri="{FF2B5EF4-FFF2-40B4-BE49-F238E27FC236}">
                <a16:creationId xmlns:a16="http://schemas.microsoft.com/office/drawing/2014/main" id="{051F5BF6-57D5-4B61-A3AB-8A8F2F42A52C}"/>
              </a:ext>
            </a:extLst>
          </p:cNvPr>
          <p:cNvPicPr>
            <a:picLocks noChangeAspect="1"/>
          </p:cNvPicPr>
          <p:nvPr/>
        </p:nvPicPr>
        <p:blipFill rotWithShape="1">
          <a:blip r:embed="rId4"/>
          <a:srcRect l="10773" r="25952" b="-1"/>
          <a:stretch/>
        </p:blipFill>
        <p:spPr>
          <a:xfrm>
            <a:off x="6195373" y="321733"/>
            <a:ext cx="5674897" cy="5979074"/>
          </a:xfrm>
          <a:prstGeom prst="rect">
            <a:avLst/>
          </a:prstGeom>
        </p:spPr>
      </p:pic>
      <p:sp>
        <p:nvSpPr>
          <p:cNvPr id="3" name="TextBox 2">
            <a:extLst>
              <a:ext uri="{FF2B5EF4-FFF2-40B4-BE49-F238E27FC236}">
                <a16:creationId xmlns:a16="http://schemas.microsoft.com/office/drawing/2014/main" id="{9E851A71-138D-4940-926C-2B3BB400CD1A}"/>
              </a:ext>
            </a:extLst>
          </p:cNvPr>
          <p:cNvSpPr txBox="1"/>
          <p:nvPr/>
        </p:nvSpPr>
        <p:spPr>
          <a:xfrm>
            <a:off x="231020" y="-162076"/>
            <a:ext cx="39224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600" b="1"/>
          </a:p>
        </p:txBody>
      </p:sp>
    </p:spTree>
    <p:extLst>
      <p:ext uri="{BB962C8B-B14F-4D97-AF65-F5344CB8AC3E}">
        <p14:creationId xmlns:p14="http://schemas.microsoft.com/office/powerpoint/2010/main" val="1182682528"/>
      </p:ext>
    </p:extLst>
  </p:cSld>
  <p:clrMapOvr>
    <a:masterClrMapping/>
  </p:clrMapOvr>
  <p:transition spd="slow">
    <p:wheel spokes="1"/>
  </p:transition>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61</Slides>
  <Notes>0</Notes>
  <HiddenSlides>0</HiddenSlide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AngleLinesVTI</vt:lpstr>
      <vt:lpstr>Sights and food from 6 different countries</vt:lpstr>
      <vt:lpstr>PowerPoint Presentation</vt:lpstr>
      <vt:lpstr>PowerPoint Presentation</vt:lpstr>
      <vt:lpstr>PowerPoint Presentation</vt:lpstr>
      <vt:lpstr>PowerPoint Presentation</vt:lpstr>
      <vt:lpstr>PowerPoint Presentation</vt:lpstr>
      <vt:lpstr>food from Austria</vt:lpstr>
      <vt:lpstr>PowerPoint Presentation</vt:lpstr>
      <vt:lpstr>PowerPoint Presentation</vt:lpstr>
      <vt:lpstr>Russia</vt:lpstr>
      <vt:lpstr>Russia , is a transcontinental country spanning Eastern Europe and Northern Asia. It is the largest country in the world covering over 17,125,191 square kilometres , consisting of more than one-eighth of the Earth's inhabited land area, extending to eleven time zones, and has bordering sixteen sovereign nations. Russia has a population of 146.7 million and is the ninth-most populous country, as well as the most populous country in Europe. </vt:lpstr>
      <vt:lpstr>PowerPoint Presentation</vt:lpstr>
      <vt:lpstr>PowerPoint Presentation</vt:lpstr>
      <vt:lpstr>PowerPoint Presentation</vt:lpstr>
      <vt:lpstr>Food from russia</vt:lpstr>
      <vt:lpstr>PowerPoint Presentation</vt:lpstr>
      <vt:lpstr>PowerPoint Presentation</vt:lpstr>
      <vt:lpstr>PowerPoint Presentation</vt:lpstr>
      <vt:lpstr>aLBANIA</vt:lpstr>
      <vt:lpstr>PowerPoint Presentation</vt:lpstr>
      <vt:lpstr>PowerPoint Presentation</vt:lpstr>
      <vt:lpstr>ALBANIAN FOOD </vt:lpstr>
      <vt:lpstr>reshedi</vt:lpstr>
      <vt:lpstr>PowerPoint Presentation</vt:lpstr>
      <vt:lpstr>ATTRACTIONS THAT people SHOULD VISIT</vt:lpstr>
      <vt:lpstr>Krujë</vt:lpstr>
      <vt:lpstr>PowerPoint Presentation</vt:lpstr>
      <vt:lpstr>PowerPoint Presentation</vt:lpstr>
      <vt:lpstr>Link with a video</vt:lpstr>
      <vt:lpstr>serbia</vt:lpstr>
      <vt:lpstr>Serbia</vt:lpstr>
      <vt:lpstr>PowerPoint Presentation</vt:lpstr>
      <vt:lpstr>PowerPoint Presentation</vt:lpstr>
      <vt:lpstr>Serbian food</vt:lpstr>
      <vt:lpstr>   Pljeskavicα  </vt:lpstr>
      <vt:lpstr> PLJESKAVICΑ</vt:lpstr>
      <vt:lpstr> church of Agios Savvas</vt:lpstr>
      <vt:lpstr>PowerPoint Presentation</vt:lpstr>
      <vt:lpstr>PowerPoint Presentation</vt:lpstr>
      <vt:lpstr>PowerPoint Presentation</vt:lpstr>
      <vt:lpstr>Link with a video</vt:lpstr>
      <vt:lpstr>Norway</vt:lpstr>
      <vt:lpstr>PowerPoint Presentation</vt:lpstr>
      <vt:lpstr>PowerPoint Presentation</vt:lpstr>
      <vt:lpstr>PowerPoint Presentation</vt:lpstr>
      <vt:lpstr>PowerPoint Presentation</vt:lpstr>
      <vt:lpstr>PowerPoint Presentation</vt:lpstr>
      <vt:lpstr>PowerPoint Presentation</vt:lpstr>
      <vt:lpstr>Norwegian cuisine  </vt:lpstr>
      <vt:lpstr>PowerPoint Presentation</vt:lpstr>
      <vt:lpstr>PowerPoint Presentation</vt:lpstr>
      <vt:lpstr>PowerPoint Presentation</vt:lpstr>
      <vt:lpstr>PowerPoint Presentation</vt:lpstr>
      <vt:lpstr>spain</vt:lpstr>
      <vt:lpstr>PowerPoint Presentation</vt:lpstr>
      <vt:lpstr>PowerPoint Presentation</vt:lpstr>
      <vt:lpstr>PowerPoint Presentation</vt:lpstr>
      <vt:lpstr>FOOD at spain</vt:lpstr>
      <vt:lpstr>PowerPoint Presentation</vt:lpstr>
      <vt:lpstr>PowerPoint Presentation</vt:lpstr>
      <vt:lpstr>GROUP 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Δημήτριος Κοτσώνης</dc:creator>
  <cp:revision>13</cp:revision>
  <dcterms:created xsi:type="dcterms:W3CDTF">2021-03-09T08:30:05Z</dcterms:created>
  <dcterms:modified xsi:type="dcterms:W3CDTF">2021-04-01T08:09:11Z</dcterms:modified>
</cp:coreProperties>
</file>