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6" r:id="rId10"/>
    <p:sldId id="267" r:id="rId11"/>
    <p:sldId id="268" r:id="rId12"/>
    <p:sldId id="270" r:id="rId13"/>
    <p:sldId id="269" r:id="rId14"/>
    <p:sldId id="271" r:id="rId15"/>
    <p:sldId id="272" r:id="rId16"/>
    <p:sldId id="274" r:id="rId17"/>
    <p:sldId id="275" r:id="rId1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83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14DA64F2-2FDA-4115-A4CE-B4AE726985B7}" type="datetimeFigureOut">
              <a:rPr lang="el-GR" smtClean="0"/>
              <a:t>27/8/2020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1245834499"/>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14DA64F2-2FDA-4115-A4CE-B4AE726985B7}" type="datetimeFigureOut">
              <a:rPr lang="el-GR" smtClean="0"/>
              <a:t>27/8/2020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384352624"/>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14DA64F2-2FDA-4115-A4CE-B4AE726985B7}" type="datetimeFigureOut">
              <a:rPr lang="el-GR" smtClean="0"/>
              <a:t>27/8/2020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1921510780"/>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14DA64F2-2FDA-4115-A4CE-B4AE726985B7}" type="datetimeFigureOut">
              <a:rPr lang="el-GR" smtClean="0"/>
              <a:t>27/8/2020</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948503939"/>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14DA64F2-2FDA-4115-A4CE-B4AE726985B7}" type="datetimeFigureOut">
              <a:rPr lang="el-GR" smtClean="0"/>
              <a:t>27/8/2020</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1385048320"/>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14DA64F2-2FDA-4115-A4CE-B4AE726985B7}" type="datetimeFigureOut">
              <a:rPr lang="el-GR" smtClean="0"/>
              <a:t>27/8/2020</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1958483588"/>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14DA64F2-2FDA-4115-A4CE-B4AE726985B7}" type="datetimeFigureOut">
              <a:rPr lang="el-GR" smtClean="0"/>
              <a:t>27/8/2020</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3450514103"/>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14DA64F2-2FDA-4115-A4CE-B4AE726985B7}" type="datetimeFigureOut">
              <a:rPr lang="el-GR" smtClean="0"/>
              <a:t>27/8/2020</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3275058280"/>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μια εικόνα</a:t>
            </a:r>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14DA64F2-2FDA-4115-A4CE-B4AE726985B7}" type="datetimeFigureOut">
              <a:rPr lang="el-GR" smtClean="0"/>
              <a:t>27/8/2020</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3475406607"/>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14DA64F2-2FDA-4115-A4CE-B4AE726985B7}" type="datetimeFigureOut">
              <a:rPr lang="el-GR" smtClean="0"/>
              <a:t>27/8/2020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2674405953"/>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14DA64F2-2FDA-4115-A4CE-B4AE726985B7}" type="datetimeFigureOut">
              <a:rPr lang="el-GR" smtClean="0"/>
              <a:t>27/8/2020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66A41747-E48E-4994-B11B-E56751C92350}" type="slidenum">
              <a:rPr lang="el-GR" smtClean="0"/>
              <a:t>‹#›</a:t>
            </a:fld>
            <a:endParaRPr lang="el-GR"/>
          </a:p>
        </p:txBody>
      </p:sp>
    </p:spTree>
    <p:extLst>
      <p:ext uri="{BB962C8B-B14F-4D97-AF65-F5344CB8AC3E}">
        <p14:creationId xmlns:p14="http://schemas.microsoft.com/office/powerpoint/2010/main" val="96236792"/>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DA64F2-2FDA-4115-A4CE-B4AE726985B7}" type="datetimeFigureOut">
              <a:rPr lang="el-GR" smtClean="0"/>
              <a:t>27/8/2020</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A41747-E48E-4994-B11B-E56751C92350}" type="slidenum">
              <a:rPr lang="el-GR" smtClean="0"/>
              <a:t>‹#›</a:t>
            </a:fld>
            <a:endParaRPr lang="el-GR"/>
          </a:p>
        </p:txBody>
      </p:sp>
    </p:spTree>
    <p:extLst>
      <p:ext uri="{BB962C8B-B14F-4D97-AF65-F5344CB8AC3E}">
        <p14:creationId xmlns:p14="http://schemas.microsoft.com/office/powerpoint/2010/main" val="1969537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1.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n-US" dirty="0" smtClean="0"/>
              <a:t>SPAIN</a:t>
            </a:r>
            <a:endParaRPr lang="el-GR" dirty="0"/>
          </a:p>
        </p:txBody>
      </p:sp>
      <p:sp>
        <p:nvSpPr>
          <p:cNvPr id="9" name="Υπότιτλος 8"/>
          <p:cNvSpPr>
            <a:spLocks noGrp="1"/>
          </p:cNvSpPr>
          <p:nvPr>
            <p:ph type="subTitle" idx="1"/>
          </p:nvPr>
        </p:nvSpPr>
        <p:spPr/>
        <p:txBody>
          <a:bodyPr/>
          <a:lstStyle/>
          <a:p>
            <a:r>
              <a:rPr lang="en-US" dirty="0" smtClean="0"/>
              <a:t>THE NEW IDEA</a:t>
            </a:r>
            <a:endParaRPr lang="el-GR" dirty="0"/>
          </a:p>
        </p:txBody>
      </p:sp>
      <p:sp>
        <p:nvSpPr>
          <p:cNvPr id="22" name="Στρογγυλεμένο ορθογώνιο 21"/>
          <p:cNvSpPr/>
          <p:nvPr/>
        </p:nvSpPr>
        <p:spPr>
          <a:xfrm flipH="1">
            <a:off x="1004146" y="2065494"/>
            <a:ext cx="2887235" cy="1651538"/>
          </a:xfrm>
          <a:prstGeom prst="roundRect">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l-GR"/>
          </a:p>
        </p:txBody>
      </p:sp>
      <p:sp>
        <p:nvSpPr>
          <p:cNvPr id="23" name="Ορθογώνιο 22"/>
          <p:cNvSpPr/>
          <p:nvPr/>
        </p:nvSpPr>
        <p:spPr>
          <a:xfrm flipH="1">
            <a:off x="683568" y="2132856"/>
            <a:ext cx="3506176" cy="504056"/>
          </a:xfrm>
          <a:prstGeom prst="rect">
            <a:avLst/>
          </a:prstGeom>
          <a:solidFill>
            <a:srgbClr val="007FDE"/>
          </a:solidFill>
          <a:scene3d>
            <a:camera prst="orthographicFront">
              <a:rot lat="0" lon="0" rev="0"/>
            </a:camera>
            <a:lightRig rig="threePt" dir="t">
              <a:rot lat="0" lon="0" rev="1200000"/>
            </a:lightRig>
          </a:scene3d>
          <a:sp3d>
            <a:bevelT w="63500" h="88900"/>
          </a:sp3d>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4" name="Ορθογώνιο 23"/>
          <p:cNvSpPr/>
          <p:nvPr/>
        </p:nvSpPr>
        <p:spPr>
          <a:xfrm flipH="1">
            <a:off x="683568" y="3180560"/>
            <a:ext cx="3528392" cy="469110"/>
          </a:xfrm>
          <a:prstGeom prst="rect">
            <a:avLst/>
          </a:prstGeom>
          <a:solidFill>
            <a:srgbClr val="007FDE"/>
          </a:solidFill>
          <a:scene3d>
            <a:camera prst="orthographicFront">
              <a:rot lat="0" lon="0" rev="0"/>
            </a:camera>
            <a:lightRig rig="threePt" dir="t">
              <a:rot lat="0" lon="0" rev="1200000"/>
            </a:lightRig>
          </a:scene3d>
          <a:sp3d>
            <a:bevelT w="63500" h="88900"/>
          </a:sp3d>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9" name="Ορθογώνιο 28"/>
          <p:cNvSpPr/>
          <p:nvPr/>
        </p:nvSpPr>
        <p:spPr>
          <a:xfrm>
            <a:off x="683568" y="2580583"/>
            <a:ext cx="3463299" cy="584775"/>
          </a:xfrm>
          <a:prstGeom prst="rect">
            <a:avLst/>
          </a:prstGeom>
          <a:noFill/>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en-US" sz="32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rPr>
              <a:t>Group</a:t>
            </a:r>
            <a:r>
              <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rPr>
              <a:t> B</a:t>
            </a:r>
            <a:endParaRPr lang="el-GR"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endParaRPr>
          </a:p>
        </p:txBody>
      </p:sp>
      <p:pic>
        <p:nvPicPr>
          <p:cNvPr id="30" name="Windows 2000 Startup.wav">
            <a:hlinkClick r:id="" action="ppaction://media"/>
          </p:cNvPr>
          <p:cNvPicPr>
            <a:picLocks noChangeAspect="1"/>
          </p:cNvPicPr>
          <p:nvPr>
            <a:audioFile r:link="rId2"/>
            <p:extLst>
              <p:ext uri="{DAA4B4D4-6D71-4841-9C94-3DE7FCFB9230}">
                <p14:media xmlns:p14="http://schemas.microsoft.com/office/powerpoint/2010/main" r:embed="rId1">
                  <p14:bmkLst>
                    <p14:bmk name="Σελιδοδείκτης 1" time="1637.7292"/>
                  </p14:bmkLst>
                </p14:media>
              </p:ext>
            </p:extLst>
          </p:nvPr>
        </p:nvPicPr>
        <p:blipFill>
          <a:blip r:embed="rId4"/>
          <a:stretch>
            <a:fillRect/>
          </a:stretch>
        </p:blipFill>
        <p:spPr>
          <a:xfrm>
            <a:off x="4267200" y="3124200"/>
            <a:ext cx="609600" cy="609600"/>
          </a:xfrm>
          <a:prstGeom prst="rect">
            <a:avLst/>
          </a:prstGeom>
        </p:spPr>
      </p:pic>
      <p:sp>
        <p:nvSpPr>
          <p:cNvPr id="31" name="TextBox 30"/>
          <p:cNvSpPr txBox="1"/>
          <p:nvPr/>
        </p:nvSpPr>
        <p:spPr>
          <a:xfrm>
            <a:off x="4218875" y="2351782"/>
            <a:ext cx="4241557" cy="1077218"/>
          </a:xfrm>
          <a:prstGeom prst="rect">
            <a:avLst/>
          </a:prstGeom>
          <a:noFill/>
        </p:spPr>
        <p:txBody>
          <a:bodyPr wrap="square" rtlCol="0">
            <a:spAutoFit/>
          </a:bodyPr>
          <a:lstStyle/>
          <a:p>
            <a:pPr algn="ctr"/>
            <a:r>
              <a:rPr lang="en-US" sz="3200" dirty="0" smtClean="0">
                <a:solidFill>
                  <a:srgbClr val="92D050"/>
                </a:solidFill>
                <a:latin typeface="Ink Free" panose="03080402000500000000" pitchFamily="66" charset="0"/>
              </a:rPr>
              <a:t>Second Anniversary Edition</a:t>
            </a:r>
          </a:p>
        </p:txBody>
      </p:sp>
      <p:sp>
        <p:nvSpPr>
          <p:cNvPr id="32" name="TextBox 31"/>
          <p:cNvSpPr txBox="1"/>
          <p:nvPr/>
        </p:nvSpPr>
        <p:spPr>
          <a:xfrm>
            <a:off x="5076056" y="3356992"/>
            <a:ext cx="2592288" cy="369332"/>
          </a:xfrm>
          <a:prstGeom prst="rect">
            <a:avLst/>
          </a:prstGeom>
          <a:noFill/>
        </p:spPr>
        <p:txBody>
          <a:bodyPr wrap="square" rtlCol="0">
            <a:spAutoFit/>
          </a:bodyPr>
          <a:lstStyle/>
          <a:p>
            <a:pPr algn="ctr"/>
            <a:r>
              <a:rPr lang="en-US" dirty="0" smtClean="0"/>
              <a:t>Presents:</a:t>
            </a:r>
            <a:endParaRPr lang="el-GR" dirty="0"/>
          </a:p>
        </p:txBody>
      </p:sp>
    </p:spTree>
    <p:extLst>
      <p:ext uri="{BB962C8B-B14F-4D97-AF65-F5344CB8AC3E}">
        <p14:creationId xmlns:p14="http://schemas.microsoft.com/office/powerpoint/2010/main" val="3297557098"/>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95" fill="hold"/>
                                        <p:tgtEl>
                                          <p:spTgt spid="30"/>
                                        </p:tgtEl>
                                      </p:cBhvr>
                                    </p:cmd>
                                  </p:childTnLst>
                                </p:cTn>
                              </p:par>
                              <p:par>
                                <p:cTn id="7" presetID="23" presetClass="entr" presetSubtype="32" fill="hold" grpId="0" nodeType="withEffect">
                                  <p:stCondLst>
                                    <p:cond delay="250"/>
                                  </p:stCondLst>
                                  <p:childTnLst>
                                    <p:set>
                                      <p:cBhvr>
                                        <p:cTn id="8" dur="1" fill="hold">
                                          <p:stCondLst>
                                            <p:cond delay="0"/>
                                          </p:stCondLst>
                                        </p:cTn>
                                        <p:tgtEl>
                                          <p:spTgt spid="22"/>
                                        </p:tgtEl>
                                        <p:attrNameLst>
                                          <p:attrName>style.visibility</p:attrName>
                                        </p:attrNameLst>
                                      </p:cBhvr>
                                      <p:to>
                                        <p:strVal val="visible"/>
                                      </p:to>
                                    </p:set>
                                    <p:anim calcmode="lin" valueType="num">
                                      <p:cBhvr>
                                        <p:cTn id="9" dur="1000" fill="hold"/>
                                        <p:tgtEl>
                                          <p:spTgt spid="22"/>
                                        </p:tgtEl>
                                        <p:attrNameLst>
                                          <p:attrName>ppt_w</p:attrName>
                                        </p:attrNameLst>
                                      </p:cBhvr>
                                      <p:tavLst>
                                        <p:tav tm="0">
                                          <p:val>
                                            <p:strVal val="4*#ppt_w"/>
                                          </p:val>
                                        </p:tav>
                                        <p:tav tm="100000">
                                          <p:val>
                                            <p:strVal val="#ppt_w"/>
                                          </p:val>
                                        </p:tav>
                                      </p:tavLst>
                                    </p:anim>
                                    <p:anim calcmode="lin" valueType="num">
                                      <p:cBhvr>
                                        <p:cTn id="10" dur="1000" fill="hold"/>
                                        <p:tgtEl>
                                          <p:spTgt spid="22"/>
                                        </p:tgtEl>
                                        <p:attrNameLst>
                                          <p:attrName>ppt_h</p:attrName>
                                        </p:attrNameLst>
                                      </p:cBhvr>
                                      <p:tavLst>
                                        <p:tav tm="0">
                                          <p:val>
                                            <p:strVal val="4*#ppt_h"/>
                                          </p:val>
                                        </p:tav>
                                        <p:tav tm="100000">
                                          <p:val>
                                            <p:strVal val="#ppt_h"/>
                                          </p:val>
                                        </p:tav>
                                      </p:tavLst>
                                    </p:anim>
                                  </p:childTnLst>
                                </p:cTn>
                              </p:par>
                              <p:par>
                                <p:cTn id="11" presetID="23" presetClass="entr" presetSubtype="32" fill="hold" grpId="0" nodeType="withEffect">
                                  <p:stCondLst>
                                    <p:cond delay="50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000" fill="hold"/>
                                        <p:tgtEl>
                                          <p:spTgt spid="29"/>
                                        </p:tgtEl>
                                        <p:attrNameLst>
                                          <p:attrName>ppt_w</p:attrName>
                                        </p:attrNameLst>
                                      </p:cBhvr>
                                      <p:tavLst>
                                        <p:tav tm="0">
                                          <p:val>
                                            <p:strVal val="4*#ppt_w"/>
                                          </p:val>
                                        </p:tav>
                                        <p:tav tm="100000">
                                          <p:val>
                                            <p:strVal val="#ppt_w"/>
                                          </p:val>
                                        </p:tav>
                                      </p:tavLst>
                                    </p:anim>
                                    <p:anim calcmode="lin" valueType="num">
                                      <p:cBhvr>
                                        <p:cTn id="14" dur="1000" fill="hold"/>
                                        <p:tgtEl>
                                          <p:spTgt spid="29"/>
                                        </p:tgtEl>
                                        <p:attrNameLst>
                                          <p:attrName>ppt_h</p:attrName>
                                        </p:attrNameLst>
                                      </p:cBhvr>
                                      <p:tavLst>
                                        <p:tav tm="0">
                                          <p:val>
                                            <p:strVal val="4*#ppt_h"/>
                                          </p:val>
                                        </p:tav>
                                        <p:tav tm="100000">
                                          <p:val>
                                            <p:strVal val="#ppt_h"/>
                                          </p:val>
                                        </p:tav>
                                      </p:tavLst>
                                    </p:anim>
                                  </p:childTnLst>
                                </p:cTn>
                              </p:par>
                              <p:par>
                                <p:cTn id="15" presetID="23" presetClass="entr" presetSubtype="32" fill="hold" grpId="0" nodeType="withEffect">
                                  <p:stCondLst>
                                    <p:cond delay="500"/>
                                  </p:stCondLst>
                                  <p:childTnLst>
                                    <p:set>
                                      <p:cBhvr>
                                        <p:cTn id="16" dur="1" fill="hold">
                                          <p:stCondLst>
                                            <p:cond delay="0"/>
                                          </p:stCondLst>
                                        </p:cTn>
                                        <p:tgtEl>
                                          <p:spTgt spid="24"/>
                                        </p:tgtEl>
                                        <p:attrNameLst>
                                          <p:attrName>style.visibility</p:attrName>
                                        </p:attrNameLst>
                                      </p:cBhvr>
                                      <p:to>
                                        <p:strVal val="visible"/>
                                      </p:to>
                                    </p:set>
                                    <p:anim calcmode="lin" valueType="num">
                                      <p:cBhvr>
                                        <p:cTn id="17" dur="1000" fill="hold"/>
                                        <p:tgtEl>
                                          <p:spTgt spid="24"/>
                                        </p:tgtEl>
                                        <p:attrNameLst>
                                          <p:attrName>ppt_w</p:attrName>
                                        </p:attrNameLst>
                                      </p:cBhvr>
                                      <p:tavLst>
                                        <p:tav tm="0">
                                          <p:val>
                                            <p:strVal val="4*#ppt_w"/>
                                          </p:val>
                                        </p:tav>
                                        <p:tav tm="100000">
                                          <p:val>
                                            <p:strVal val="#ppt_w"/>
                                          </p:val>
                                        </p:tav>
                                      </p:tavLst>
                                    </p:anim>
                                    <p:anim calcmode="lin" valueType="num">
                                      <p:cBhvr>
                                        <p:cTn id="18" dur="1000" fill="hold"/>
                                        <p:tgtEl>
                                          <p:spTgt spid="24"/>
                                        </p:tgtEl>
                                        <p:attrNameLst>
                                          <p:attrName>ppt_h</p:attrName>
                                        </p:attrNameLst>
                                      </p:cBhvr>
                                      <p:tavLst>
                                        <p:tav tm="0">
                                          <p:val>
                                            <p:strVal val="4*#ppt_h"/>
                                          </p:val>
                                        </p:tav>
                                        <p:tav tm="100000">
                                          <p:val>
                                            <p:strVal val="#ppt_h"/>
                                          </p:val>
                                        </p:tav>
                                      </p:tavLst>
                                    </p:anim>
                                  </p:childTnLst>
                                </p:cTn>
                              </p:par>
                              <p:par>
                                <p:cTn id="19" presetID="23" presetClass="entr" presetSubtype="32" fill="hold" grpId="0" nodeType="withEffect">
                                  <p:stCondLst>
                                    <p:cond delay="750"/>
                                  </p:stCondLst>
                                  <p:childTnLst>
                                    <p:set>
                                      <p:cBhvr>
                                        <p:cTn id="20" dur="1" fill="hold">
                                          <p:stCondLst>
                                            <p:cond delay="0"/>
                                          </p:stCondLst>
                                        </p:cTn>
                                        <p:tgtEl>
                                          <p:spTgt spid="23"/>
                                        </p:tgtEl>
                                        <p:attrNameLst>
                                          <p:attrName>style.visibility</p:attrName>
                                        </p:attrNameLst>
                                      </p:cBhvr>
                                      <p:to>
                                        <p:strVal val="visible"/>
                                      </p:to>
                                    </p:set>
                                    <p:anim calcmode="lin" valueType="num">
                                      <p:cBhvr>
                                        <p:cTn id="21" dur="1000" fill="hold"/>
                                        <p:tgtEl>
                                          <p:spTgt spid="23"/>
                                        </p:tgtEl>
                                        <p:attrNameLst>
                                          <p:attrName>ppt_w</p:attrName>
                                        </p:attrNameLst>
                                      </p:cBhvr>
                                      <p:tavLst>
                                        <p:tav tm="0">
                                          <p:val>
                                            <p:strVal val="4*#ppt_w"/>
                                          </p:val>
                                        </p:tav>
                                        <p:tav tm="100000">
                                          <p:val>
                                            <p:strVal val="#ppt_w"/>
                                          </p:val>
                                        </p:tav>
                                      </p:tavLst>
                                    </p:anim>
                                    <p:anim calcmode="lin" valueType="num">
                                      <p:cBhvr>
                                        <p:cTn id="22" dur="1000" fill="hold"/>
                                        <p:tgtEl>
                                          <p:spTgt spid="23"/>
                                        </p:tgtEl>
                                        <p:attrNameLst>
                                          <p:attrName>ppt_h</p:attrName>
                                        </p:attrNameLst>
                                      </p:cBhvr>
                                      <p:tavLst>
                                        <p:tav tm="0">
                                          <p:val>
                                            <p:strVal val="4*#ppt_h"/>
                                          </p:val>
                                        </p:tav>
                                        <p:tav tm="100000">
                                          <p:val>
                                            <p:strVal val="#ppt_h"/>
                                          </p:val>
                                        </p:tav>
                                      </p:tavLst>
                                    </p:anim>
                                  </p:childTnLst>
                                </p:cTn>
                              </p:par>
                              <p:par>
                                <p:cTn id="23" presetID="23" presetClass="entr" presetSubtype="32" fill="hold" grpId="0" nodeType="withEffect">
                                  <p:stCondLst>
                                    <p:cond delay="1250"/>
                                  </p:stCondLst>
                                  <p:childTnLst>
                                    <p:set>
                                      <p:cBhvr>
                                        <p:cTn id="24" dur="1" fill="hold">
                                          <p:stCondLst>
                                            <p:cond delay="0"/>
                                          </p:stCondLst>
                                        </p:cTn>
                                        <p:tgtEl>
                                          <p:spTgt spid="31"/>
                                        </p:tgtEl>
                                        <p:attrNameLst>
                                          <p:attrName>style.visibility</p:attrName>
                                        </p:attrNameLst>
                                      </p:cBhvr>
                                      <p:to>
                                        <p:strVal val="visible"/>
                                      </p:to>
                                    </p:set>
                                    <p:anim calcmode="lin" valueType="num">
                                      <p:cBhvr>
                                        <p:cTn id="25" dur="1000" fill="hold"/>
                                        <p:tgtEl>
                                          <p:spTgt spid="31"/>
                                        </p:tgtEl>
                                        <p:attrNameLst>
                                          <p:attrName>ppt_w</p:attrName>
                                        </p:attrNameLst>
                                      </p:cBhvr>
                                      <p:tavLst>
                                        <p:tav tm="0">
                                          <p:val>
                                            <p:strVal val="4*#ppt_w"/>
                                          </p:val>
                                        </p:tav>
                                        <p:tav tm="100000">
                                          <p:val>
                                            <p:strVal val="#ppt_w"/>
                                          </p:val>
                                        </p:tav>
                                      </p:tavLst>
                                    </p:anim>
                                    <p:anim calcmode="lin" valueType="num">
                                      <p:cBhvr>
                                        <p:cTn id="26" dur="1000" fill="hold"/>
                                        <p:tgtEl>
                                          <p:spTgt spid="31"/>
                                        </p:tgtEl>
                                        <p:attrNameLst>
                                          <p:attrName>ppt_h</p:attrName>
                                        </p:attrNameLst>
                                      </p:cBhvr>
                                      <p:tavLst>
                                        <p:tav tm="0">
                                          <p:val>
                                            <p:strVal val="4*#ppt_h"/>
                                          </p:val>
                                        </p:tav>
                                        <p:tav tm="100000">
                                          <p:val>
                                            <p:strVal val="#ppt_h"/>
                                          </p:val>
                                        </p:tav>
                                      </p:tavLst>
                                    </p:anim>
                                  </p:childTnLst>
                                </p:cTn>
                              </p:par>
                              <p:par>
                                <p:cTn id="27" presetID="23" presetClass="entr" presetSubtype="32" fill="hold" grpId="0" nodeType="withEffect">
                                  <p:stCondLst>
                                    <p:cond delay="1500"/>
                                  </p:stCondLst>
                                  <p:childTnLst>
                                    <p:set>
                                      <p:cBhvr>
                                        <p:cTn id="28" dur="1" fill="hold">
                                          <p:stCondLst>
                                            <p:cond delay="0"/>
                                          </p:stCondLst>
                                        </p:cTn>
                                        <p:tgtEl>
                                          <p:spTgt spid="32"/>
                                        </p:tgtEl>
                                        <p:attrNameLst>
                                          <p:attrName>style.visibility</p:attrName>
                                        </p:attrNameLst>
                                      </p:cBhvr>
                                      <p:to>
                                        <p:strVal val="visible"/>
                                      </p:to>
                                    </p:set>
                                    <p:anim calcmode="lin" valueType="num">
                                      <p:cBhvr>
                                        <p:cTn id="29" dur="1000" fill="hold"/>
                                        <p:tgtEl>
                                          <p:spTgt spid="32"/>
                                        </p:tgtEl>
                                        <p:attrNameLst>
                                          <p:attrName>ppt_w</p:attrName>
                                        </p:attrNameLst>
                                      </p:cBhvr>
                                      <p:tavLst>
                                        <p:tav tm="0">
                                          <p:val>
                                            <p:strVal val="4*#ppt_w"/>
                                          </p:val>
                                        </p:tav>
                                        <p:tav tm="100000">
                                          <p:val>
                                            <p:strVal val="#ppt_w"/>
                                          </p:val>
                                        </p:tav>
                                      </p:tavLst>
                                    </p:anim>
                                    <p:anim calcmode="lin" valueType="num">
                                      <p:cBhvr>
                                        <p:cTn id="30" dur="1000" fill="hold"/>
                                        <p:tgtEl>
                                          <p:spTgt spid="32"/>
                                        </p:tgtEl>
                                        <p:attrNameLst>
                                          <p:attrName>ppt_h</p:attrName>
                                        </p:attrNameLst>
                                      </p:cBhvr>
                                      <p:tavLst>
                                        <p:tav tm="0">
                                          <p:val>
                                            <p:strVal val="4*#ppt_h"/>
                                          </p:val>
                                        </p:tav>
                                        <p:tav tm="100000">
                                          <p:val>
                                            <p:strVal val="#ppt_h"/>
                                          </p:val>
                                        </p:tav>
                                      </p:tavLst>
                                    </p:anim>
                                  </p:childTnLst>
                                </p:cTn>
                              </p:par>
                              <p:par>
                                <p:cTn id="31" presetID="10" presetClass="exit" presetSubtype="0" fill="hold" grpId="1" nodeType="withEffect">
                                  <p:stCondLst>
                                    <p:cond delay="3500"/>
                                  </p:stCondLst>
                                  <p:childTnLst>
                                    <p:animEffect transition="out" filter="fade">
                                      <p:cBhvr>
                                        <p:cTn id="32" dur="1000"/>
                                        <p:tgtEl>
                                          <p:spTgt spid="23"/>
                                        </p:tgtEl>
                                      </p:cBhvr>
                                    </p:animEffect>
                                    <p:set>
                                      <p:cBhvr>
                                        <p:cTn id="33" dur="1" fill="hold">
                                          <p:stCondLst>
                                            <p:cond delay="999"/>
                                          </p:stCondLst>
                                        </p:cTn>
                                        <p:tgtEl>
                                          <p:spTgt spid="23"/>
                                        </p:tgtEl>
                                        <p:attrNameLst>
                                          <p:attrName>style.visibility</p:attrName>
                                        </p:attrNameLst>
                                      </p:cBhvr>
                                      <p:to>
                                        <p:strVal val="hidden"/>
                                      </p:to>
                                    </p:set>
                                  </p:childTnLst>
                                </p:cTn>
                              </p:par>
                              <p:par>
                                <p:cTn id="34" presetID="10" presetClass="exit" presetSubtype="0" fill="hold" grpId="1" nodeType="withEffect">
                                  <p:stCondLst>
                                    <p:cond delay="3500"/>
                                  </p:stCondLst>
                                  <p:childTnLst>
                                    <p:animEffect transition="out" filter="fade">
                                      <p:cBhvr>
                                        <p:cTn id="35" dur="1000"/>
                                        <p:tgtEl>
                                          <p:spTgt spid="29"/>
                                        </p:tgtEl>
                                      </p:cBhvr>
                                    </p:animEffect>
                                    <p:set>
                                      <p:cBhvr>
                                        <p:cTn id="36" dur="1" fill="hold">
                                          <p:stCondLst>
                                            <p:cond delay="999"/>
                                          </p:stCondLst>
                                        </p:cTn>
                                        <p:tgtEl>
                                          <p:spTgt spid="29"/>
                                        </p:tgtEl>
                                        <p:attrNameLst>
                                          <p:attrName>style.visibility</p:attrName>
                                        </p:attrNameLst>
                                      </p:cBhvr>
                                      <p:to>
                                        <p:strVal val="hidden"/>
                                      </p:to>
                                    </p:set>
                                  </p:childTnLst>
                                </p:cTn>
                              </p:par>
                              <p:par>
                                <p:cTn id="37" presetID="10" presetClass="exit" presetSubtype="0" fill="hold" grpId="1" nodeType="withEffect">
                                  <p:stCondLst>
                                    <p:cond delay="3500"/>
                                  </p:stCondLst>
                                  <p:childTnLst>
                                    <p:animEffect transition="out" filter="fade">
                                      <p:cBhvr>
                                        <p:cTn id="38" dur="1000"/>
                                        <p:tgtEl>
                                          <p:spTgt spid="24"/>
                                        </p:tgtEl>
                                      </p:cBhvr>
                                    </p:animEffect>
                                    <p:set>
                                      <p:cBhvr>
                                        <p:cTn id="39" dur="1" fill="hold">
                                          <p:stCondLst>
                                            <p:cond delay="999"/>
                                          </p:stCondLst>
                                        </p:cTn>
                                        <p:tgtEl>
                                          <p:spTgt spid="24"/>
                                        </p:tgtEl>
                                        <p:attrNameLst>
                                          <p:attrName>style.visibility</p:attrName>
                                        </p:attrNameLst>
                                      </p:cBhvr>
                                      <p:to>
                                        <p:strVal val="hidden"/>
                                      </p:to>
                                    </p:set>
                                  </p:childTnLst>
                                </p:cTn>
                              </p:par>
                              <p:par>
                                <p:cTn id="40" presetID="10" presetClass="exit" presetSubtype="0" fill="hold" grpId="1" nodeType="withEffect">
                                  <p:stCondLst>
                                    <p:cond delay="3500"/>
                                  </p:stCondLst>
                                  <p:childTnLst>
                                    <p:animEffect transition="out" filter="fade">
                                      <p:cBhvr>
                                        <p:cTn id="41" dur="1000"/>
                                        <p:tgtEl>
                                          <p:spTgt spid="22"/>
                                        </p:tgtEl>
                                      </p:cBhvr>
                                    </p:animEffect>
                                    <p:set>
                                      <p:cBhvr>
                                        <p:cTn id="42" dur="1" fill="hold">
                                          <p:stCondLst>
                                            <p:cond delay="999"/>
                                          </p:stCondLst>
                                        </p:cTn>
                                        <p:tgtEl>
                                          <p:spTgt spid="22"/>
                                        </p:tgtEl>
                                        <p:attrNameLst>
                                          <p:attrName>style.visibility</p:attrName>
                                        </p:attrNameLst>
                                      </p:cBhvr>
                                      <p:to>
                                        <p:strVal val="hidden"/>
                                      </p:to>
                                    </p:set>
                                  </p:childTnLst>
                                </p:cTn>
                              </p:par>
                              <p:par>
                                <p:cTn id="43" presetID="10" presetClass="exit" presetSubtype="0" fill="hold" grpId="1" nodeType="withEffect">
                                  <p:stCondLst>
                                    <p:cond delay="3500"/>
                                  </p:stCondLst>
                                  <p:childTnLst>
                                    <p:animEffect transition="out" filter="fade">
                                      <p:cBhvr>
                                        <p:cTn id="44" dur="1000"/>
                                        <p:tgtEl>
                                          <p:spTgt spid="31"/>
                                        </p:tgtEl>
                                      </p:cBhvr>
                                    </p:animEffect>
                                    <p:set>
                                      <p:cBhvr>
                                        <p:cTn id="45" dur="1" fill="hold">
                                          <p:stCondLst>
                                            <p:cond delay="999"/>
                                          </p:stCondLst>
                                        </p:cTn>
                                        <p:tgtEl>
                                          <p:spTgt spid="31"/>
                                        </p:tgtEl>
                                        <p:attrNameLst>
                                          <p:attrName>style.visibility</p:attrName>
                                        </p:attrNameLst>
                                      </p:cBhvr>
                                      <p:to>
                                        <p:strVal val="hidden"/>
                                      </p:to>
                                    </p:set>
                                  </p:childTnLst>
                                </p:cTn>
                              </p:par>
                              <p:par>
                                <p:cTn id="46" presetID="10" presetClass="exit" presetSubtype="0" fill="hold" grpId="1" nodeType="withEffect">
                                  <p:stCondLst>
                                    <p:cond delay="3500"/>
                                  </p:stCondLst>
                                  <p:childTnLst>
                                    <p:animEffect transition="out" filter="fade">
                                      <p:cBhvr>
                                        <p:cTn id="47" dur="1000"/>
                                        <p:tgtEl>
                                          <p:spTgt spid="32"/>
                                        </p:tgtEl>
                                      </p:cBhvr>
                                    </p:animEffect>
                                    <p:set>
                                      <p:cBhvr>
                                        <p:cTn id="48" dur="1" fill="hold">
                                          <p:stCondLst>
                                            <p:cond delay="999"/>
                                          </p:stCondLst>
                                        </p:cTn>
                                        <p:tgtEl>
                                          <p:spTgt spid="32"/>
                                        </p:tgtEl>
                                        <p:attrNameLst>
                                          <p:attrName>style.visibility</p:attrName>
                                        </p:attrNameLst>
                                      </p:cBhvr>
                                      <p:to>
                                        <p:strVal val="hidden"/>
                                      </p:to>
                                    </p:set>
                                  </p:childTnLst>
                                </p:cTn>
                              </p:par>
                            </p:childTnLst>
                          </p:cTn>
                        </p:par>
                        <p:par>
                          <p:cTn id="49" fill="hold">
                            <p:stCondLst>
                              <p:cond delay="5995"/>
                            </p:stCondLst>
                            <p:childTnLst>
                              <p:par>
                                <p:cTn id="50" presetID="10" presetClass="entr" presetSubtype="0" fill="hold" grpId="2"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2000"/>
                                        <p:tgtEl>
                                          <p:spTgt spid="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
                                            <p:txEl>
                                              <p:pRg st="0" end="0"/>
                                            </p:txEl>
                                          </p:spTgt>
                                        </p:tgtEl>
                                        <p:attrNameLst>
                                          <p:attrName>style.visibility</p:attrName>
                                        </p:attrNameLst>
                                      </p:cBhvr>
                                      <p:to>
                                        <p:strVal val="visible"/>
                                      </p:to>
                                    </p:set>
                                    <p:animEffect transition="in" filter="fade">
                                      <p:cBhvr>
                                        <p:cTn id="55"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6" fill="hold" display="0">
                  <p:stCondLst>
                    <p:cond delay="indefinite"/>
                  </p:stCondLst>
                  <p:endCondLst>
                    <p:cond evt="onStopAudio" delay="0">
                      <p:tgtEl>
                        <p:sldTgt/>
                      </p:tgtEl>
                    </p:cond>
                  </p:endCondLst>
                </p:cTn>
                <p:tgtEl>
                  <p:spTgt spid="30"/>
                </p:tgtEl>
              </p:cMediaNode>
            </p:audio>
          </p:childTnLst>
        </p:cTn>
      </p:par>
    </p:tnLst>
    <p:bldLst>
      <p:bldP spid="2" grpId="2"/>
      <p:bldP spid="9" grpId="0" build="p"/>
      <p:bldP spid="22" grpId="0" animBg="1"/>
      <p:bldP spid="22" grpId="1" animBg="1"/>
      <p:bldP spid="23" grpId="0" animBg="1"/>
      <p:bldP spid="23" grpId="1" animBg="1"/>
      <p:bldP spid="24" grpId="0" animBg="1"/>
      <p:bldP spid="24" grpId="1" animBg="1"/>
      <p:bldP spid="29" grpId="0"/>
      <p:bldP spid="29" grpId="1"/>
      <p:bldP spid="31" grpId="0"/>
      <p:bldP spid="31" grpId="1"/>
      <p:bldP spid="32" grpId="0"/>
      <p:bldP spid="3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BASICS</a:t>
            </a:r>
            <a:endParaRPr lang="el-GR" dirty="0"/>
          </a:p>
        </p:txBody>
      </p:sp>
      <p:sp>
        <p:nvSpPr>
          <p:cNvPr id="3" name="Θέση περιεχομένου 2"/>
          <p:cNvSpPr>
            <a:spLocks noGrp="1"/>
          </p:cNvSpPr>
          <p:nvPr>
            <p:ph idx="1"/>
          </p:nvPr>
        </p:nvSpPr>
        <p:spPr/>
        <p:txBody>
          <a:bodyPr>
            <a:noAutofit/>
          </a:bodyPr>
          <a:lstStyle/>
          <a:p>
            <a:r>
              <a:rPr lang="en-GB" sz="2100" dirty="0" smtClean="0"/>
              <a:t>Spain</a:t>
            </a:r>
            <a:r>
              <a:rPr lang="en-US" sz="2100" dirty="0" smtClean="0"/>
              <a:t>, </a:t>
            </a:r>
            <a:r>
              <a:rPr lang="en-US" sz="2100" dirty="0"/>
              <a:t>officially the </a:t>
            </a:r>
            <a:r>
              <a:rPr lang="en-US" sz="2100" b="1" dirty="0"/>
              <a:t>Kingdom of </a:t>
            </a:r>
            <a:r>
              <a:rPr lang="en-US" sz="2100" b="1" dirty="0" err="1" smtClean="0"/>
              <a:t>Spain</a:t>
            </a:r>
            <a:r>
              <a:rPr lang="en-US" sz="2100" dirty="0" err="1" smtClean="0"/>
              <a:t>,is</a:t>
            </a:r>
            <a:r>
              <a:rPr lang="en-US" sz="2100" dirty="0" smtClean="0"/>
              <a:t> </a:t>
            </a:r>
            <a:r>
              <a:rPr lang="en-US" sz="2100" dirty="0"/>
              <a:t>a country in Southwestern Europe with some pockets of Spanish territory across the Strait of Gibraltar and the Atlantic </a:t>
            </a:r>
            <a:r>
              <a:rPr lang="en-US" sz="2100" dirty="0" smtClean="0"/>
              <a:t>Ocean.</a:t>
            </a:r>
            <a:r>
              <a:rPr lang="en-US" sz="2100" baseline="30000" dirty="0"/>
              <a:t> </a:t>
            </a:r>
            <a:r>
              <a:rPr lang="en-US" sz="2100" dirty="0" smtClean="0"/>
              <a:t>Its </a:t>
            </a:r>
            <a:r>
              <a:rPr lang="en-US" sz="2100" dirty="0"/>
              <a:t>continental European territory is situated on the Iberian Peninsula. Its territory also includes two archipelagoes: the Canary Islands off the coast of Africa, and the Balearic Islands in the Mediterranean Sea. The African enclaves of Ceuta, Melilla, and </a:t>
            </a:r>
            <a:r>
              <a:rPr lang="en-US" sz="2100" dirty="0" err="1"/>
              <a:t>Peñón</a:t>
            </a:r>
            <a:r>
              <a:rPr lang="en-US" sz="2100" dirty="0"/>
              <a:t> de </a:t>
            </a:r>
            <a:r>
              <a:rPr lang="en-US" sz="2100" dirty="0" err="1"/>
              <a:t>Vélez</a:t>
            </a:r>
            <a:r>
              <a:rPr lang="en-US" sz="2100" dirty="0"/>
              <a:t> de la </a:t>
            </a:r>
            <a:r>
              <a:rPr lang="en-US" sz="2100" dirty="0" err="1" smtClean="0"/>
              <a:t>Gomera</a:t>
            </a:r>
            <a:r>
              <a:rPr lang="en-US" sz="2100" baseline="30000" dirty="0"/>
              <a:t> </a:t>
            </a:r>
            <a:r>
              <a:rPr lang="en-US" sz="2100" dirty="0" smtClean="0"/>
              <a:t>make </a:t>
            </a:r>
            <a:r>
              <a:rPr lang="en-US" sz="2100" dirty="0"/>
              <a:t>Spain the only European country to have a physical border with an African country (Morocco</a:t>
            </a:r>
            <a:r>
              <a:rPr lang="en-US" sz="2100" dirty="0" smtClean="0"/>
              <a:t>).</a:t>
            </a:r>
            <a:r>
              <a:rPr lang="en-US" sz="2100" baseline="30000" dirty="0"/>
              <a:t> </a:t>
            </a:r>
            <a:r>
              <a:rPr lang="en-US" sz="2100" dirty="0" smtClean="0"/>
              <a:t>Several </a:t>
            </a:r>
            <a:r>
              <a:rPr lang="en-US" sz="2100" dirty="0"/>
              <a:t>small islands in the </a:t>
            </a:r>
            <a:r>
              <a:rPr lang="en-US" sz="2100" dirty="0" err="1"/>
              <a:t>Alboran</a:t>
            </a:r>
            <a:r>
              <a:rPr lang="en-US" sz="2100" dirty="0"/>
              <a:t> Sea are also part of Spanish territory. The country's mainland is bordered to the south and east by the Mediterranean Sea except for a small land boundary with Gibraltar; to the north and northeast by France, Andorra, and the Bay of Biscay; and to the west and northwest by Portugal and the Atlantic Ocean.</a:t>
            </a:r>
            <a:endParaRPr lang="el-GR" sz="2100" dirty="0"/>
          </a:p>
        </p:txBody>
      </p:sp>
    </p:spTree>
    <p:extLst>
      <p:ext uri="{BB962C8B-B14F-4D97-AF65-F5344CB8AC3E}">
        <p14:creationId xmlns:p14="http://schemas.microsoft.com/office/powerpoint/2010/main" val="4164511899"/>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BASICS</a:t>
            </a:r>
            <a:endParaRPr lang="el-GR" dirty="0"/>
          </a:p>
        </p:txBody>
      </p:sp>
      <p:sp>
        <p:nvSpPr>
          <p:cNvPr id="3" name="Θέση περιεχομένου 2"/>
          <p:cNvSpPr>
            <a:spLocks noGrp="1"/>
          </p:cNvSpPr>
          <p:nvPr>
            <p:ph idx="1"/>
          </p:nvPr>
        </p:nvSpPr>
        <p:spPr/>
        <p:txBody>
          <a:bodyPr>
            <a:noAutofit/>
          </a:bodyPr>
          <a:lstStyle/>
          <a:p>
            <a:r>
              <a:rPr lang="en-US" sz="2400" dirty="0"/>
              <a:t>With an area of 505,990 km</a:t>
            </a:r>
            <a:r>
              <a:rPr lang="en-US" sz="2400" baseline="30000" dirty="0"/>
              <a:t>2</a:t>
            </a:r>
            <a:r>
              <a:rPr lang="en-US" sz="2400" dirty="0"/>
              <a:t> (195,360 </a:t>
            </a:r>
            <a:r>
              <a:rPr lang="en-US" sz="2400" dirty="0" err="1"/>
              <a:t>sq</a:t>
            </a:r>
            <a:r>
              <a:rPr lang="en-US" sz="2400" dirty="0"/>
              <a:t> mi), Spain is the largest country in </a:t>
            </a:r>
            <a:r>
              <a:rPr lang="en-US" sz="2400" dirty="0" smtClean="0"/>
              <a:t>Southern </a:t>
            </a:r>
            <a:r>
              <a:rPr lang="en-US" sz="2400" dirty="0"/>
              <a:t>Europe, the second-largest country in Western Europe, and the European Union, and is the fourth-largest country by area on the European continent. With a population exceeding 46 million, Spain is the sixth-most populous country in Europe, and the fifth-most populous country in the European Union. Spain's capital and largest city is Madrid; other major urban areas include Barcelona, Valencia, Seville, Zaragoza, </a:t>
            </a:r>
            <a:r>
              <a:rPr lang="en-US" sz="2400" dirty="0" err="1"/>
              <a:t>Málaga</a:t>
            </a:r>
            <a:r>
              <a:rPr lang="en-US" sz="2400" dirty="0"/>
              <a:t> and Bilbao</a:t>
            </a:r>
            <a:r>
              <a:rPr lang="en-US" sz="2400" dirty="0" smtClean="0"/>
              <a:t>.</a:t>
            </a:r>
            <a:endParaRPr lang="en-US" sz="2400" dirty="0"/>
          </a:p>
        </p:txBody>
      </p:sp>
    </p:spTree>
    <p:extLst>
      <p:ext uri="{BB962C8B-B14F-4D97-AF65-F5344CB8AC3E}">
        <p14:creationId xmlns:p14="http://schemas.microsoft.com/office/powerpoint/2010/main" val="1721945203"/>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BASICS</a:t>
            </a:r>
            <a:endParaRPr lang="el-GR" dirty="0"/>
          </a:p>
        </p:txBody>
      </p:sp>
      <p:sp>
        <p:nvSpPr>
          <p:cNvPr id="3" name="Θέση περιεχομένου 2"/>
          <p:cNvSpPr>
            <a:spLocks noGrp="1"/>
          </p:cNvSpPr>
          <p:nvPr>
            <p:ph idx="1"/>
          </p:nvPr>
        </p:nvSpPr>
        <p:spPr/>
        <p:txBody>
          <a:bodyPr>
            <a:normAutofit/>
          </a:bodyPr>
          <a:lstStyle/>
          <a:p>
            <a:r>
              <a:rPr lang="en-US" dirty="0"/>
              <a:t>Modern humans first arrived in the Iberian Peninsula around 35,000 years ago. Iberian cultures along with ancient Phoenician, Greek, Celtic and Carthaginian settlements developed on the peninsula until it came under Roman rule around 200 BCE, after which the region was named </a:t>
            </a:r>
            <a:r>
              <a:rPr lang="en-US" i="1" dirty="0"/>
              <a:t>Hispania</a:t>
            </a:r>
            <a:r>
              <a:rPr lang="en-US" dirty="0"/>
              <a:t>, based on the earlier Phoenician name </a:t>
            </a:r>
            <a:r>
              <a:rPr lang="en-US" i="1" dirty="0" err="1"/>
              <a:t>Sp</a:t>
            </a:r>
            <a:r>
              <a:rPr lang="en-US" i="1" dirty="0"/>
              <a:t>(a)n</a:t>
            </a:r>
            <a:r>
              <a:rPr lang="en-US" dirty="0"/>
              <a:t> or </a:t>
            </a:r>
            <a:r>
              <a:rPr lang="en-US" i="1" dirty="0" err="1" smtClean="0"/>
              <a:t>Spania</a:t>
            </a:r>
            <a:r>
              <a:rPr lang="en-US" dirty="0" smtClean="0"/>
              <a:t>.</a:t>
            </a:r>
            <a:r>
              <a:rPr lang="en-US" baseline="30000" dirty="0"/>
              <a:t> </a:t>
            </a:r>
            <a:endParaRPr lang="el-GR" dirty="0"/>
          </a:p>
        </p:txBody>
      </p:sp>
    </p:spTree>
    <p:extLst>
      <p:ext uri="{BB962C8B-B14F-4D97-AF65-F5344CB8AC3E}">
        <p14:creationId xmlns:p14="http://schemas.microsoft.com/office/powerpoint/2010/main" val="1468771536"/>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BASICS</a:t>
            </a:r>
            <a:endParaRPr lang="el-GR" dirty="0"/>
          </a:p>
        </p:txBody>
      </p:sp>
      <p:sp>
        <p:nvSpPr>
          <p:cNvPr id="3" name="Θέση περιεχομένου 2"/>
          <p:cNvSpPr>
            <a:spLocks noGrp="1"/>
          </p:cNvSpPr>
          <p:nvPr>
            <p:ph idx="1"/>
          </p:nvPr>
        </p:nvSpPr>
        <p:spPr/>
        <p:txBody>
          <a:bodyPr>
            <a:normAutofit fontScale="85000" lnSpcReduction="20000"/>
          </a:bodyPr>
          <a:lstStyle/>
          <a:p>
            <a:r>
              <a:rPr lang="en-US" dirty="0"/>
              <a:t>At the end of the Western Roman Empire the Germanic tribal confederations migrated from Central Europe, invaded the Iberian peninsula and established relatively independent realms in its western provinces, including the Suebi, Alans and Vandals. Eventually, the Visigoths would forcibly integrate all remaining independent territories in the peninsula, including the Byzantine province of </a:t>
            </a:r>
            <a:r>
              <a:rPr lang="en-US" dirty="0" err="1"/>
              <a:t>Spania</a:t>
            </a:r>
            <a:r>
              <a:rPr lang="en-US" dirty="0"/>
              <a:t>, into the </a:t>
            </a:r>
            <a:r>
              <a:rPr lang="en-US" dirty="0" err="1"/>
              <a:t>Visigothic</a:t>
            </a:r>
            <a:r>
              <a:rPr lang="en-US" dirty="0"/>
              <a:t> Kingdom, which more or less unified politically, ecclesiastically and legally all the former Roman provinces or successor kingdoms of what was then documented as Hispania.</a:t>
            </a:r>
          </a:p>
          <a:p>
            <a:endParaRPr lang="el-GR" dirty="0"/>
          </a:p>
        </p:txBody>
      </p:sp>
    </p:spTree>
    <p:extLst>
      <p:ext uri="{BB962C8B-B14F-4D97-AF65-F5344CB8AC3E}">
        <p14:creationId xmlns:p14="http://schemas.microsoft.com/office/powerpoint/2010/main" val="460592000"/>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BASICS</a:t>
            </a:r>
            <a:endParaRPr lang="el-GR" dirty="0"/>
          </a:p>
        </p:txBody>
      </p:sp>
      <p:sp>
        <p:nvSpPr>
          <p:cNvPr id="3" name="Θέση περιεχομένου 2"/>
          <p:cNvSpPr>
            <a:spLocks noGrp="1"/>
          </p:cNvSpPr>
          <p:nvPr>
            <p:ph idx="1"/>
          </p:nvPr>
        </p:nvSpPr>
        <p:spPr/>
        <p:txBody>
          <a:bodyPr>
            <a:normAutofit fontScale="47500" lnSpcReduction="20000"/>
          </a:bodyPr>
          <a:lstStyle/>
          <a:p>
            <a:r>
              <a:rPr lang="en-US" sz="4000" dirty="0"/>
              <a:t>The origins of the Roman name </a:t>
            </a:r>
            <a:r>
              <a:rPr lang="en-US" sz="4000" i="1" dirty="0"/>
              <a:t>Hispania</a:t>
            </a:r>
            <a:r>
              <a:rPr lang="en-US" sz="4000" dirty="0"/>
              <a:t>, from which the modern name </a:t>
            </a:r>
            <a:r>
              <a:rPr lang="en-US" sz="4000" i="1" dirty="0" err="1"/>
              <a:t>España</a:t>
            </a:r>
            <a:r>
              <a:rPr lang="en-US" sz="4000" dirty="0"/>
              <a:t> was derived, are uncertain due to inadequate evidence, although it is documented that the Phoenicians and Carthaginians referred to the region as </a:t>
            </a:r>
            <a:r>
              <a:rPr lang="en-US" sz="4000" i="1" dirty="0" err="1"/>
              <a:t>Spania</a:t>
            </a:r>
            <a:r>
              <a:rPr lang="en-US" sz="4000" dirty="0"/>
              <a:t>, therefore the most widely accepted etymology is a Semitic-Phoenician one</a:t>
            </a:r>
            <a:r>
              <a:rPr lang="en-US" sz="4000" dirty="0" smtClean="0"/>
              <a:t>.</a:t>
            </a:r>
            <a:r>
              <a:rPr lang="en-US" sz="4000" dirty="0"/>
              <a:t> Down the centuries there have been a number of accounts and hypotheses:</a:t>
            </a:r>
          </a:p>
          <a:p>
            <a:r>
              <a:rPr lang="en-US" sz="4000" dirty="0" smtClean="0"/>
              <a:t>The</a:t>
            </a:r>
            <a:r>
              <a:rPr lang="en-US" sz="4000" dirty="0"/>
              <a:t> Renaissance scholar Antonio de </a:t>
            </a:r>
            <a:r>
              <a:rPr lang="en-US" sz="4000" dirty="0" err="1"/>
              <a:t>Nebrija</a:t>
            </a:r>
            <a:r>
              <a:rPr lang="en-US" sz="4000" dirty="0"/>
              <a:t> proposed that the word </a:t>
            </a:r>
            <a:r>
              <a:rPr lang="en-US" sz="4000" i="1" dirty="0"/>
              <a:t>Hispania</a:t>
            </a:r>
            <a:r>
              <a:rPr lang="en-US" sz="4000" dirty="0"/>
              <a:t> evolved from the Iberian word </a:t>
            </a:r>
            <a:r>
              <a:rPr lang="en-US" sz="4000" i="1" dirty="0"/>
              <a:t>Hispalis</a:t>
            </a:r>
            <a:r>
              <a:rPr lang="en-US" sz="4000" dirty="0"/>
              <a:t>, meaning "city of the western world".</a:t>
            </a:r>
          </a:p>
          <a:p>
            <a:r>
              <a:rPr lang="en-US" sz="4000" dirty="0" err="1"/>
              <a:t>Jesús</a:t>
            </a:r>
            <a:r>
              <a:rPr lang="en-US" sz="4000" dirty="0"/>
              <a:t> Luis </a:t>
            </a:r>
            <a:r>
              <a:rPr lang="en-US" sz="4000" dirty="0" err="1"/>
              <a:t>Cunchillos</a:t>
            </a:r>
            <a:r>
              <a:rPr lang="en-US" sz="4000" dirty="0"/>
              <a:t> argues that the root of the term </a:t>
            </a:r>
            <a:r>
              <a:rPr lang="en-US" sz="4000" i="1" dirty="0"/>
              <a:t>span</a:t>
            </a:r>
            <a:r>
              <a:rPr lang="en-US" sz="4000" dirty="0"/>
              <a:t> is the Phoenician word </a:t>
            </a:r>
            <a:r>
              <a:rPr lang="en-US" sz="4000" i="1" dirty="0"/>
              <a:t>spy</a:t>
            </a:r>
            <a:r>
              <a:rPr lang="en-US" sz="4000" dirty="0"/>
              <a:t>, meaning "to forge metals". Therefore, </a:t>
            </a:r>
            <a:r>
              <a:rPr lang="en-US" sz="4000" i="1" dirty="0" err="1"/>
              <a:t>i-spn-ya</a:t>
            </a:r>
            <a:r>
              <a:rPr lang="en-US" sz="4000" dirty="0"/>
              <a:t> would mean "the land where metals are forged</a:t>
            </a:r>
            <a:r>
              <a:rPr lang="en-US" sz="4000" dirty="0" smtClean="0"/>
              <a:t>".</a:t>
            </a:r>
            <a:r>
              <a:rPr lang="en-US" sz="4000" dirty="0"/>
              <a:t> It may be a derivation of the Phoenician </a:t>
            </a:r>
            <a:r>
              <a:rPr lang="en-US" sz="4000" i="1" dirty="0"/>
              <a:t>I-</a:t>
            </a:r>
            <a:r>
              <a:rPr lang="en-US" sz="4000" i="1" dirty="0" err="1"/>
              <a:t>Shpania</a:t>
            </a:r>
            <a:r>
              <a:rPr lang="en-US" sz="4000" dirty="0"/>
              <a:t>, meaning "island of rabbits", "land of rabbits" or "edge", a reference to Spain's location at the end of the Mediterranean; Roman coins struck in the region from the reign of Hadrian show a female figure with a rabbit at her feet</a:t>
            </a:r>
            <a:r>
              <a:rPr lang="en-US" sz="4000" dirty="0" smtClean="0"/>
              <a:t>,</a:t>
            </a:r>
            <a:r>
              <a:rPr lang="en-US" sz="4000" dirty="0"/>
              <a:t> and Strabo called it the "land of the rabbits</a:t>
            </a:r>
            <a:r>
              <a:rPr lang="en-US" sz="4000" dirty="0" smtClean="0"/>
              <a:t>".</a:t>
            </a:r>
            <a:r>
              <a:rPr lang="en-US" sz="4000" baseline="30000" dirty="0"/>
              <a:t> </a:t>
            </a:r>
            <a:r>
              <a:rPr lang="en-US" sz="4000" dirty="0" smtClean="0"/>
              <a:t>The </a:t>
            </a:r>
            <a:r>
              <a:rPr lang="en-US" sz="4000" dirty="0"/>
              <a:t>word in question (compare modern Hebrew </a:t>
            </a:r>
            <a:r>
              <a:rPr lang="en-US" sz="4000" i="1" dirty="0" err="1"/>
              <a:t>Shafan</a:t>
            </a:r>
            <a:r>
              <a:rPr lang="en-US" sz="4000" dirty="0"/>
              <a:t>) actually means "Hyrax", possibly due to Phoenicians confusing the two animals</a:t>
            </a:r>
            <a:r>
              <a:rPr lang="en-US" sz="4000" dirty="0" smtClean="0"/>
              <a:t>.</a:t>
            </a:r>
            <a:endParaRPr lang="en-US" sz="4000" dirty="0"/>
          </a:p>
          <a:p>
            <a:endParaRPr lang="el-GR" dirty="0"/>
          </a:p>
        </p:txBody>
      </p:sp>
    </p:spTree>
    <p:extLst>
      <p:ext uri="{BB962C8B-B14F-4D97-AF65-F5344CB8AC3E}">
        <p14:creationId xmlns:p14="http://schemas.microsoft.com/office/powerpoint/2010/main" val="2335679965"/>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BASICS</a:t>
            </a:r>
            <a:endParaRPr lang="el-GR" dirty="0"/>
          </a:p>
        </p:txBody>
      </p:sp>
      <p:sp>
        <p:nvSpPr>
          <p:cNvPr id="3" name="Θέση περιεχομένου 2"/>
          <p:cNvSpPr>
            <a:spLocks noGrp="1"/>
          </p:cNvSpPr>
          <p:nvPr>
            <p:ph idx="1"/>
          </p:nvPr>
        </p:nvSpPr>
        <p:spPr/>
        <p:txBody>
          <a:bodyPr>
            <a:normAutofit fontScale="40000" lnSpcReduction="20000"/>
          </a:bodyPr>
          <a:lstStyle/>
          <a:p>
            <a:r>
              <a:rPr lang="en-US" sz="4500" i="1" dirty="0"/>
              <a:t>Hispania</a:t>
            </a:r>
            <a:r>
              <a:rPr lang="en-US" sz="4500" dirty="0"/>
              <a:t> may derive from the poetic use of the term </a:t>
            </a:r>
            <a:r>
              <a:rPr lang="en-US" sz="4500" i="1" dirty="0"/>
              <a:t>Hesperia</a:t>
            </a:r>
            <a:r>
              <a:rPr lang="en-US" sz="4500" dirty="0"/>
              <a:t>, reflecting the </a:t>
            </a:r>
            <a:r>
              <a:rPr lang="en-US" sz="4500" dirty="0" smtClean="0"/>
              <a:t>Hellenic</a:t>
            </a:r>
            <a:r>
              <a:rPr lang="en-US" sz="4500" dirty="0"/>
              <a:t> perception of Italy as a "western land" or "land of the setting sun" (</a:t>
            </a:r>
            <a:r>
              <a:rPr lang="en-US" sz="4500" i="1" dirty="0"/>
              <a:t>Hesperia</a:t>
            </a:r>
            <a:r>
              <a:rPr lang="en-US" sz="4500" dirty="0"/>
              <a:t>, </a:t>
            </a:r>
            <a:r>
              <a:rPr lang="en-US" sz="4500" i="1" dirty="0" err="1"/>
              <a:t>Ἑσ</a:t>
            </a:r>
            <a:r>
              <a:rPr lang="en-US" sz="4500" i="1" dirty="0"/>
              <a:t>περία</a:t>
            </a:r>
            <a:r>
              <a:rPr lang="en-US" sz="4500" dirty="0"/>
              <a:t> in </a:t>
            </a:r>
            <a:r>
              <a:rPr lang="en-US" sz="4500" dirty="0" smtClean="0"/>
              <a:t>Hellenic) </a:t>
            </a:r>
            <a:r>
              <a:rPr lang="en-US" sz="4500" dirty="0"/>
              <a:t>and Spain, being still further west, as </a:t>
            </a:r>
            <a:r>
              <a:rPr lang="en-US" sz="4500" i="1" dirty="0"/>
              <a:t>Hesperia ultima</a:t>
            </a:r>
            <a:r>
              <a:rPr lang="en-US" sz="4500" dirty="0" smtClean="0"/>
              <a:t>.</a:t>
            </a:r>
            <a:endParaRPr lang="en-US" sz="4500" dirty="0"/>
          </a:p>
          <a:p>
            <a:r>
              <a:rPr lang="en-US" sz="4500" dirty="0"/>
              <a:t>There is the claim that "Hispania" derives from the Basque word </a:t>
            </a:r>
            <a:r>
              <a:rPr lang="en-US" sz="4500" i="1" dirty="0" err="1"/>
              <a:t>Ezpanna</a:t>
            </a:r>
            <a:r>
              <a:rPr lang="en-US" sz="4500" dirty="0"/>
              <a:t> meaning "edge" or "border", another reference to the fact that the Iberian Peninsula constitutes the southwest corner of the European continent</a:t>
            </a:r>
            <a:r>
              <a:rPr lang="en-US" sz="4500" dirty="0" smtClean="0"/>
              <a:t>.</a:t>
            </a:r>
            <a:endParaRPr lang="en-US" sz="4500" dirty="0"/>
          </a:p>
          <a:p>
            <a:r>
              <a:rPr lang="en-US" sz="4500" dirty="0"/>
              <a:t>Two 15th-century Spanish Jewish scholars, Don Isaac </a:t>
            </a:r>
            <a:r>
              <a:rPr lang="en-US" sz="4500" dirty="0" err="1"/>
              <a:t>Abravanel</a:t>
            </a:r>
            <a:r>
              <a:rPr lang="en-US" sz="4500" dirty="0"/>
              <a:t> and Solomon ibn </a:t>
            </a:r>
            <a:r>
              <a:rPr lang="en-US" sz="4500" dirty="0" err="1"/>
              <a:t>Verga</a:t>
            </a:r>
            <a:r>
              <a:rPr lang="en-US" sz="4500" dirty="0"/>
              <a:t>, gave an explanation now considered folkloric. Both men wrote in two different published works that the first Jews to reach Spain were brought by ship by </a:t>
            </a:r>
            <a:r>
              <a:rPr lang="en-US" sz="4500" dirty="0" err="1"/>
              <a:t>Phiros</a:t>
            </a:r>
            <a:r>
              <a:rPr lang="en-US" sz="4500" dirty="0"/>
              <a:t> who was confederate with the king of Babylon when he laid siege to Jerusalem. </a:t>
            </a:r>
            <a:r>
              <a:rPr lang="en-US" sz="4500" dirty="0" err="1"/>
              <a:t>Phiros</a:t>
            </a:r>
            <a:r>
              <a:rPr lang="en-US" sz="4500" dirty="0"/>
              <a:t> was a </a:t>
            </a:r>
            <a:r>
              <a:rPr lang="en-US" sz="4500" dirty="0" smtClean="0"/>
              <a:t>Grecian</a:t>
            </a:r>
            <a:r>
              <a:rPr lang="en-US" sz="4500" dirty="0"/>
              <a:t> by birth, but who had been given a kingdom in Spain. </a:t>
            </a:r>
            <a:r>
              <a:rPr lang="en-US" sz="4500" dirty="0" err="1"/>
              <a:t>Phiros</a:t>
            </a:r>
            <a:r>
              <a:rPr lang="en-US" sz="4500" dirty="0"/>
              <a:t> became related by marriage to </a:t>
            </a:r>
            <a:r>
              <a:rPr lang="en-US" sz="4500" dirty="0" err="1"/>
              <a:t>Espan</a:t>
            </a:r>
            <a:r>
              <a:rPr lang="en-US" sz="4500" dirty="0"/>
              <a:t>, the nephew of king Heracles, who also ruled over a kingdom in Spain. Heracles later renounced his throne in preference for his native Greece, leaving his kingdom to his nephew, </a:t>
            </a:r>
            <a:r>
              <a:rPr lang="en-US" sz="4500" dirty="0" err="1"/>
              <a:t>Espan</a:t>
            </a:r>
            <a:r>
              <a:rPr lang="en-US" sz="4500" dirty="0"/>
              <a:t>, from whom the country of </a:t>
            </a:r>
            <a:r>
              <a:rPr lang="en-US" sz="4500" i="1" dirty="0" err="1"/>
              <a:t>España</a:t>
            </a:r>
            <a:r>
              <a:rPr lang="en-US" sz="4500" dirty="0"/>
              <a:t> (Spain) took its name. Based upon their testimonies, this eponym would have already been in use in Spain by c. 350 BCE</a:t>
            </a:r>
            <a:r>
              <a:rPr lang="en-US" sz="4500" dirty="0" smtClean="0"/>
              <a:t>.</a:t>
            </a:r>
            <a:endParaRPr lang="en-US" sz="4500" dirty="0"/>
          </a:p>
          <a:p>
            <a:endParaRPr lang="el-GR" dirty="0"/>
          </a:p>
        </p:txBody>
      </p:sp>
    </p:spTree>
    <p:extLst>
      <p:ext uri="{BB962C8B-B14F-4D97-AF65-F5344CB8AC3E}">
        <p14:creationId xmlns:p14="http://schemas.microsoft.com/office/powerpoint/2010/main" val="2671075974"/>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HISTORY</a:t>
            </a:r>
            <a:endParaRPr lang="el-GR" dirty="0"/>
          </a:p>
        </p:txBody>
      </p:sp>
      <p:sp>
        <p:nvSpPr>
          <p:cNvPr id="3" name="Θέση περιεχομένου 2"/>
          <p:cNvSpPr>
            <a:spLocks noGrp="1"/>
          </p:cNvSpPr>
          <p:nvPr>
            <p:ph idx="1"/>
          </p:nvPr>
        </p:nvSpPr>
        <p:spPr/>
        <p:txBody>
          <a:bodyPr>
            <a:normAutofit fontScale="77500" lnSpcReduction="20000"/>
          </a:bodyPr>
          <a:lstStyle/>
          <a:p>
            <a:r>
              <a:rPr lang="en-US" dirty="0"/>
              <a:t>Archaeological research at Atapuerca indicates the Iberian Peninsula was populated by hominids 1.2 million years ago</a:t>
            </a:r>
            <a:r>
              <a:rPr lang="en-US" dirty="0" smtClean="0"/>
              <a:t>.</a:t>
            </a:r>
            <a:r>
              <a:rPr lang="en-US" dirty="0"/>
              <a:t> In Atapuerca fossils have been found of the earliest known hominins in Europe, the Homo antecessor. Modern humans first arrived in Iberia, from the north on foot, about 35,000 years ago</a:t>
            </a:r>
            <a:r>
              <a:rPr lang="en-US" dirty="0" smtClean="0"/>
              <a:t>.</a:t>
            </a:r>
            <a:r>
              <a:rPr lang="en-US" dirty="0"/>
              <a:t> The best known artefacts of these prehistoric human settlements are the famous paintings in the Altamira cave of Cantabria in northern Iberia, which were created from 35,600 to 13,500 BCE by Cro-Magnon</a:t>
            </a:r>
            <a:r>
              <a:rPr lang="en-US" dirty="0" smtClean="0"/>
              <a:t>.</a:t>
            </a:r>
            <a:r>
              <a:rPr lang="en-US" dirty="0"/>
              <a:t> Archaeological and genetic evidence suggests that the Iberian Peninsula acted as one of several major </a:t>
            </a:r>
            <a:r>
              <a:rPr lang="en-US" dirty="0" err="1"/>
              <a:t>refugia</a:t>
            </a:r>
            <a:r>
              <a:rPr lang="en-US" dirty="0"/>
              <a:t> from which northern Europe was repopulated following the end of the last ice age.</a:t>
            </a:r>
          </a:p>
          <a:p>
            <a:endParaRPr lang="el-GR" dirty="0"/>
          </a:p>
        </p:txBody>
      </p:sp>
    </p:spTree>
    <p:extLst>
      <p:ext uri="{BB962C8B-B14F-4D97-AF65-F5344CB8AC3E}">
        <p14:creationId xmlns:p14="http://schemas.microsoft.com/office/powerpoint/2010/main" val="2005467243"/>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HISTORY</a:t>
            </a:r>
            <a:endParaRPr lang="el-GR" dirty="0"/>
          </a:p>
        </p:txBody>
      </p:sp>
      <p:sp>
        <p:nvSpPr>
          <p:cNvPr id="3" name="Θέση περιεχομένου 2"/>
          <p:cNvSpPr>
            <a:spLocks noGrp="1"/>
          </p:cNvSpPr>
          <p:nvPr>
            <p:ph idx="1"/>
          </p:nvPr>
        </p:nvSpPr>
        <p:spPr/>
        <p:txBody>
          <a:bodyPr>
            <a:normAutofit fontScale="70000" lnSpcReduction="20000"/>
          </a:bodyPr>
          <a:lstStyle/>
          <a:p>
            <a:r>
              <a:rPr lang="en-US" dirty="0"/>
              <a:t>The largest groups inhabiting the Iberian Peninsula before the Roman conquest were the Iberians and the Celts. The Iberians inhabited the Mediterranean side of the peninsula, from the northeast to the southeast. The Celts inhabited much of the inner and Atlantic sides of the peninsula, from the northwest to the southwest. Basques occupied the western area of the Pyrenees mountain range and adjacent areas, the Phoenician-influenced Tartessians culture flourished in the southwest and the Lusitanians and Vettones occupied areas in the central west. A number of cities were founded along the coast by Phoenicians, and trading outposts and colonies were established by </a:t>
            </a:r>
            <a:r>
              <a:rPr lang="en-US" dirty="0" smtClean="0"/>
              <a:t>Hellenics</a:t>
            </a:r>
            <a:r>
              <a:rPr lang="en-US" dirty="0"/>
              <a:t> in the East. Eventually, Phoenician-Carthaginians expanded inland towards the </a:t>
            </a:r>
            <a:r>
              <a:rPr lang="en-US" dirty="0" err="1"/>
              <a:t>meseta</a:t>
            </a:r>
            <a:r>
              <a:rPr lang="en-US" dirty="0"/>
              <a:t>; however, due to the bellicose inland tribes, the Carthaginians got settled in the coasts of the Iberian Peninsula.</a:t>
            </a:r>
          </a:p>
          <a:p>
            <a:endParaRPr lang="el-GR" dirty="0"/>
          </a:p>
        </p:txBody>
      </p:sp>
    </p:spTree>
    <p:extLst>
      <p:ext uri="{BB962C8B-B14F-4D97-AF65-F5344CB8AC3E}">
        <p14:creationId xmlns:p14="http://schemas.microsoft.com/office/powerpoint/2010/main" val="2169340283"/>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HISTORY</a:t>
            </a:r>
            <a:endParaRPr lang="el-GR" dirty="0"/>
          </a:p>
        </p:txBody>
      </p:sp>
      <p:sp>
        <p:nvSpPr>
          <p:cNvPr id="3" name="Θέση περιεχομένου 2"/>
          <p:cNvSpPr>
            <a:spLocks noGrp="1"/>
          </p:cNvSpPr>
          <p:nvPr>
            <p:ph idx="1"/>
          </p:nvPr>
        </p:nvSpPr>
        <p:spPr/>
        <p:txBody>
          <a:bodyPr>
            <a:normAutofit fontScale="62500" lnSpcReduction="20000"/>
          </a:bodyPr>
          <a:lstStyle/>
          <a:p>
            <a:r>
              <a:rPr lang="en-US" dirty="0"/>
              <a:t>During the Second Punic War, roughly between 210 and 205 BC the expanding Roman Republic captured Carthaginian trading colonies along the Mediterranean coast. Although it took the Romans nearly two centuries to complete the conquest of the Iberian Peninsula, they retained control of it for over six centuries. Roman rule was bound together by law, language, and the Roman road</a:t>
            </a:r>
            <a:r>
              <a:rPr lang="en-US" dirty="0" smtClean="0"/>
              <a:t>.</a:t>
            </a:r>
            <a:endParaRPr lang="en-US" dirty="0"/>
          </a:p>
          <a:p>
            <a:r>
              <a:rPr lang="en-US" dirty="0"/>
              <a:t>The cultures of the Celtic and Iberian populations were gradually Romanised (</a:t>
            </a:r>
            <a:r>
              <a:rPr lang="en-US" dirty="0" err="1"/>
              <a:t>Latinised</a:t>
            </a:r>
            <a:r>
              <a:rPr lang="en-US" dirty="0"/>
              <a:t>) at different rates depending on what part of Hispania they lived in, with local leaders being admitted into the Roman aristocratic </a:t>
            </a:r>
            <a:r>
              <a:rPr lang="en-US" dirty="0" err="1" smtClean="0"/>
              <a:t>class.Hispania</a:t>
            </a:r>
            <a:r>
              <a:rPr lang="en-US" dirty="0" smtClean="0"/>
              <a:t> </a:t>
            </a:r>
            <a:r>
              <a:rPr lang="en-US" dirty="0"/>
              <a:t>served as a granary for the Roman market, and its </a:t>
            </a:r>
            <a:r>
              <a:rPr lang="en-US" dirty="0" err="1"/>
              <a:t>harbours</a:t>
            </a:r>
            <a:r>
              <a:rPr lang="en-US" dirty="0"/>
              <a:t> exported gold, wool, olive oil, and wine. Agricultural production increased with the introduction of irrigation projects, some of which remain in use. Emperors Hadrian, Trajan, Theodosius I, and the philosopher Seneca were born in Hispania</a:t>
            </a:r>
            <a:r>
              <a:rPr lang="en-US" dirty="0" smtClean="0"/>
              <a:t>.</a:t>
            </a:r>
            <a:r>
              <a:rPr lang="en-US" dirty="0"/>
              <a:t> Christianity was introduced into Hispania in the 1st century AD and it became popular in the cities in the 2nd century AD</a:t>
            </a:r>
            <a:r>
              <a:rPr lang="en-US" dirty="0" smtClean="0"/>
              <a:t>.</a:t>
            </a:r>
            <a:r>
              <a:rPr lang="en-US" dirty="0"/>
              <a:t> Most of Spain's present languages and religion, and the basis of its laws, originate from this period</a:t>
            </a:r>
            <a:r>
              <a:rPr lang="en-US" dirty="0" smtClean="0"/>
              <a:t>.</a:t>
            </a:r>
            <a:endParaRPr lang="en-US" dirty="0"/>
          </a:p>
          <a:p>
            <a:endParaRPr lang="el-GR" dirty="0"/>
          </a:p>
        </p:txBody>
      </p:sp>
    </p:spTree>
    <p:extLst>
      <p:ext uri="{BB962C8B-B14F-4D97-AF65-F5344CB8AC3E}">
        <p14:creationId xmlns:p14="http://schemas.microsoft.com/office/powerpoint/2010/main" val="1486581824"/>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HISTORY</a:t>
            </a:r>
            <a:endParaRPr lang="el-GR" dirty="0"/>
          </a:p>
        </p:txBody>
      </p:sp>
      <p:sp>
        <p:nvSpPr>
          <p:cNvPr id="3" name="Θέση περιεχομένου 2"/>
          <p:cNvSpPr>
            <a:spLocks noGrp="1"/>
          </p:cNvSpPr>
          <p:nvPr>
            <p:ph idx="1"/>
          </p:nvPr>
        </p:nvSpPr>
        <p:spPr/>
        <p:txBody>
          <a:bodyPr>
            <a:normAutofit fontScale="70000" lnSpcReduction="20000"/>
          </a:bodyPr>
          <a:lstStyle/>
          <a:p>
            <a:r>
              <a:rPr lang="en-US" dirty="0"/>
              <a:t>The weakening of the Western Roman Empire's jurisdiction in Hispania began in 409, when the Germanic Suebi and Vandals, together with the Sarmatian Alans entered the peninsula at the invitation of a Roman usurper. These tribes had crossed the Rhine in early 407 and ravaged Gaul. The Suebi established a kingdom in what is today modern Galicia and northern Portugal whereas the Vandals established themselves in southern Spain by 420 before crossing over to North Africa in 429 and taking Carthage in 439. As the western empire disintegrated, the social and economic base became greatly simplified: but even in modified form, the successor regimes maintained many of the institutions and laws of the late empire, including Christianity and assimilation to the evolving.</a:t>
            </a:r>
          </a:p>
          <a:p>
            <a:endParaRPr lang="el-GR" dirty="0"/>
          </a:p>
        </p:txBody>
      </p:sp>
    </p:spTree>
    <p:extLst>
      <p:ext uri="{BB962C8B-B14F-4D97-AF65-F5344CB8AC3E}">
        <p14:creationId xmlns:p14="http://schemas.microsoft.com/office/powerpoint/2010/main" val="1187020695"/>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FOOTBALL(!)</a:t>
            </a:r>
            <a:endParaRPr lang="el-GR" dirty="0"/>
          </a:p>
        </p:txBody>
      </p:sp>
      <p:sp>
        <p:nvSpPr>
          <p:cNvPr id="3" name="Θέση περιεχομένου 2"/>
          <p:cNvSpPr>
            <a:spLocks noGrp="1"/>
          </p:cNvSpPr>
          <p:nvPr>
            <p:ph idx="1"/>
          </p:nvPr>
        </p:nvSpPr>
        <p:spPr/>
        <p:txBody>
          <a:bodyPr/>
          <a:lstStyle/>
          <a:p>
            <a:r>
              <a:rPr lang="en-US" dirty="0" smtClean="0"/>
              <a:t>In the seasons 2006-07, 2011-12 , 2013-14 , 2014-15, 2015-16, 2016-17 and 2017-18, Spain was first in UEFA ranking. From the season 2018-19, Spain is 2</a:t>
            </a:r>
            <a:r>
              <a:rPr lang="en-US" baseline="30000" dirty="0" smtClean="0"/>
              <a:t>nd</a:t>
            </a:r>
            <a:r>
              <a:rPr lang="en-US" dirty="0" smtClean="0"/>
              <a:t> after England.</a:t>
            </a:r>
            <a:endParaRPr lang="el-GR" dirty="0"/>
          </a:p>
        </p:txBody>
      </p:sp>
    </p:spTree>
    <p:extLst>
      <p:ext uri="{BB962C8B-B14F-4D97-AF65-F5344CB8AC3E}">
        <p14:creationId xmlns:p14="http://schemas.microsoft.com/office/powerpoint/2010/main" val="2430378105"/>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dirty="0" smtClean="0"/>
              <a:t>FOOTBALL(!)</a:t>
            </a:r>
            <a:br>
              <a:rPr lang="en-US" dirty="0" smtClean="0"/>
            </a:br>
            <a:r>
              <a:rPr lang="en-US" sz="2400" dirty="0" smtClean="0"/>
              <a:t>REAL MADRID vs BARCELONA</a:t>
            </a:r>
            <a:endParaRPr lang="el-GR" dirty="0"/>
          </a:p>
        </p:txBody>
      </p:sp>
      <p:sp>
        <p:nvSpPr>
          <p:cNvPr id="12" name="Θέση κειμένου 11"/>
          <p:cNvSpPr>
            <a:spLocks noGrp="1"/>
          </p:cNvSpPr>
          <p:nvPr>
            <p:ph type="body" idx="1"/>
          </p:nvPr>
        </p:nvSpPr>
        <p:spPr/>
        <p:txBody>
          <a:bodyPr/>
          <a:lstStyle/>
          <a:p>
            <a:r>
              <a:rPr lang="en-US" dirty="0" smtClean="0"/>
              <a:t>REAL MADIRID</a:t>
            </a:r>
            <a:endParaRPr lang="el-GR" dirty="0"/>
          </a:p>
        </p:txBody>
      </p:sp>
      <p:sp>
        <p:nvSpPr>
          <p:cNvPr id="14" name="Θέση κειμένου 13"/>
          <p:cNvSpPr>
            <a:spLocks noGrp="1"/>
          </p:cNvSpPr>
          <p:nvPr>
            <p:ph type="body" sz="quarter" idx="3"/>
          </p:nvPr>
        </p:nvSpPr>
        <p:spPr/>
        <p:txBody>
          <a:bodyPr/>
          <a:lstStyle/>
          <a:p>
            <a:r>
              <a:rPr lang="en-US" dirty="0" smtClean="0"/>
              <a:t>BARCELONA</a:t>
            </a:r>
            <a:endParaRPr lang="el-GR" dirty="0"/>
          </a:p>
        </p:txBody>
      </p:sp>
      <p:pic>
        <p:nvPicPr>
          <p:cNvPr id="1031" name="Picture 7" descr="Real Madrid CF.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276872"/>
            <a:ext cx="1238250" cy="1657351"/>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FC Barcelona (crest).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117972"/>
            <a:ext cx="1714500"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200262"/>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FOOTBALL(!)</a:t>
            </a:r>
            <a:endParaRPr lang="el-GR" dirty="0"/>
          </a:p>
        </p:txBody>
      </p:sp>
      <p:sp>
        <p:nvSpPr>
          <p:cNvPr id="3" name="Θέση κειμένου 2"/>
          <p:cNvSpPr>
            <a:spLocks noGrp="1"/>
          </p:cNvSpPr>
          <p:nvPr>
            <p:ph type="body" idx="1"/>
          </p:nvPr>
        </p:nvSpPr>
        <p:spPr/>
        <p:txBody>
          <a:bodyPr/>
          <a:lstStyle/>
          <a:p>
            <a:r>
              <a:rPr lang="en-US" dirty="0" smtClean="0"/>
              <a:t>REAL MADRID</a:t>
            </a:r>
            <a:endParaRPr lang="el-GR" dirty="0"/>
          </a:p>
        </p:txBody>
      </p:sp>
      <p:graphicFrame>
        <p:nvGraphicFramePr>
          <p:cNvPr id="7" name="Θέση περιεχομένου 6"/>
          <p:cNvGraphicFramePr>
            <a:graphicFrameLocks noGrp="1"/>
          </p:cNvGraphicFramePr>
          <p:nvPr>
            <p:ph sz="half" idx="2"/>
            <p:extLst>
              <p:ext uri="{D42A27DB-BD31-4B8C-83A1-F6EECF244321}">
                <p14:modId xmlns:p14="http://schemas.microsoft.com/office/powerpoint/2010/main" val="3882738335"/>
              </p:ext>
            </p:extLst>
          </p:nvPr>
        </p:nvGraphicFramePr>
        <p:xfrm>
          <a:off x="4716016" y="2924944"/>
          <a:ext cx="4040188" cy="2414030"/>
        </p:xfrm>
        <a:graphic>
          <a:graphicData uri="http://schemas.openxmlformats.org/drawingml/2006/table">
            <a:tbl>
              <a:tblPr/>
              <a:tblGrid>
                <a:gridCol w="2020094"/>
                <a:gridCol w="2020094"/>
              </a:tblGrid>
              <a:tr h="178019">
                <a:tc>
                  <a:txBody>
                    <a:bodyPr/>
                    <a:lstStyle/>
                    <a:p>
                      <a:pPr algn="l" fontAlgn="t"/>
                      <a:r>
                        <a:rPr lang="en-GB" sz="900" dirty="0">
                          <a:effectLst/>
                        </a:rPr>
                        <a:t>Full name</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a:effectLst/>
                        </a:rPr>
                        <a:t>Futbol Club Barcelona</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446266">
                <a:tc>
                  <a:txBody>
                    <a:bodyPr/>
                    <a:lstStyle/>
                    <a:p>
                      <a:pPr algn="l" fontAlgn="t"/>
                      <a:r>
                        <a:rPr lang="en-GB" sz="900">
                          <a:effectLst/>
                        </a:rPr>
                        <a:t>Nickname(s)</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i="1" dirty="0" err="1">
                          <a:effectLst/>
                        </a:rPr>
                        <a:t>Barça</a:t>
                      </a:r>
                      <a:r>
                        <a:rPr lang="en-GB" sz="900" dirty="0">
                          <a:effectLst/>
                        </a:rPr>
                        <a:t> or </a:t>
                      </a:r>
                      <a:r>
                        <a:rPr lang="en-GB" sz="900" i="1" dirty="0" err="1">
                          <a:effectLst/>
                        </a:rPr>
                        <a:t>Blaugrana</a:t>
                      </a:r>
                      <a:r>
                        <a:rPr lang="en-GB" sz="900" dirty="0">
                          <a:effectLst/>
                        </a:rPr>
                        <a:t> (team)</a:t>
                      </a:r>
                      <a:br>
                        <a:rPr lang="en-GB" sz="900" dirty="0">
                          <a:effectLst/>
                        </a:rPr>
                      </a:br>
                      <a:r>
                        <a:rPr lang="en-GB" sz="900" i="1" dirty="0" err="1">
                          <a:effectLst/>
                        </a:rPr>
                        <a:t>Culés</a:t>
                      </a:r>
                      <a:r>
                        <a:rPr lang="en-GB" sz="900" dirty="0">
                          <a:effectLst/>
                        </a:rPr>
                        <a:t> or </a:t>
                      </a:r>
                      <a:r>
                        <a:rPr lang="en-GB" sz="900" i="1" dirty="0" err="1">
                          <a:effectLst/>
                        </a:rPr>
                        <a:t>Barcelonistas</a:t>
                      </a:r>
                      <a:r>
                        <a:rPr lang="en-GB" sz="900" dirty="0">
                          <a:effectLst/>
                        </a:rPr>
                        <a:t> (supporters)</a:t>
                      </a:r>
                      <a:br>
                        <a:rPr lang="en-GB" sz="900" dirty="0">
                          <a:effectLst/>
                        </a:rPr>
                      </a:br>
                      <a:r>
                        <a:rPr lang="en-GB" sz="900" i="1" dirty="0" err="1">
                          <a:effectLst/>
                        </a:rPr>
                        <a:t>Blaugranes</a:t>
                      </a:r>
                      <a:r>
                        <a:rPr lang="en-GB" sz="900" dirty="0">
                          <a:effectLst/>
                        </a:rPr>
                        <a:t> or </a:t>
                      </a:r>
                      <a:r>
                        <a:rPr lang="en-GB" sz="900" i="1" dirty="0" err="1">
                          <a:effectLst/>
                        </a:rPr>
                        <a:t>Azulgranas</a:t>
                      </a:r>
                      <a:r>
                        <a:rPr lang="en-GB" sz="900" dirty="0">
                          <a:effectLst/>
                        </a:rPr>
                        <a:t> (supporters)</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78019">
                <a:tc>
                  <a:txBody>
                    <a:bodyPr/>
                    <a:lstStyle/>
                    <a:p>
                      <a:pPr algn="l" fontAlgn="t"/>
                      <a:r>
                        <a:rPr lang="en-GB" sz="900">
                          <a:effectLst/>
                        </a:rPr>
                        <a:t>Short name</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a:effectLst/>
                        </a:rPr>
                        <a:t>FCB</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12143">
                <a:tc>
                  <a:txBody>
                    <a:bodyPr/>
                    <a:lstStyle/>
                    <a:p>
                      <a:pPr algn="l" fontAlgn="t"/>
                      <a:r>
                        <a:rPr lang="en-GB" sz="900">
                          <a:effectLst/>
                        </a:rPr>
                        <a:t>Founded</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sz="900">
                          <a:effectLst/>
                        </a:rPr>
                        <a:t>29 November 1899; 120 years ago</a:t>
                      </a:r>
                      <a:br>
                        <a:rPr lang="en-US" sz="900">
                          <a:effectLst/>
                        </a:rPr>
                      </a:br>
                      <a:r>
                        <a:rPr lang="en-US" sz="900">
                          <a:effectLst/>
                        </a:rPr>
                        <a:t>as </a:t>
                      </a:r>
                      <a:r>
                        <a:rPr lang="en-US" sz="900" i="1">
                          <a:effectLst/>
                        </a:rPr>
                        <a:t>Foot-Ball Club Barcelona</a:t>
                      </a:r>
                      <a:endParaRPr lang="en-US" sz="900">
                        <a:effectLst/>
                      </a:endParaRP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78019">
                <a:tc>
                  <a:txBody>
                    <a:bodyPr/>
                    <a:lstStyle/>
                    <a:p>
                      <a:pPr algn="l" fontAlgn="t"/>
                      <a:r>
                        <a:rPr lang="en-GB" sz="900">
                          <a:effectLst/>
                        </a:rPr>
                        <a:t>Ground</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a:solidFill>
                            <a:srgbClr val="0B0080"/>
                          </a:solidFill>
                          <a:effectLst/>
                        </a:rPr>
                        <a:t>Camp </a:t>
                      </a:r>
                      <a:r>
                        <a:rPr lang="en-GB" sz="900" u="none" strike="noStrike" dirty="0" err="1">
                          <a:solidFill>
                            <a:srgbClr val="0B0080"/>
                          </a:solidFill>
                          <a:effectLst/>
                        </a:rPr>
                        <a:t>Nou</a:t>
                      </a:r>
                      <a:endParaRPr lang="en-GB" sz="900" dirty="0">
                        <a:effectLst/>
                      </a:endParaRP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78019">
                <a:tc>
                  <a:txBody>
                    <a:bodyPr/>
                    <a:lstStyle/>
                    <a:p>
                      <a:pPr algn="l" fontAlgn="t"/>
                      <a:r>
                        <a:rPr lang="en-GB" sz="900">
                          <a:effectLst/>
                        </a:rPr>
                        <a:t>Capacity</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l-GR" sz="900" dirty="0" smtClean="0">
                          <a:effectLst/>
                        </a:rPr>
                        <a:t>99,354</a:t>
                      </a:r>
                      <a:endParaRPr lang="el-GR" sz="900" dirty="0">
                        <a:effectLst/>
                      </a:endParaRP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78019">
                <a:tc>
                  <a:txBody>
                    <a:bodyPr/>
                    <a:lstStyle/>
                    <a:p>
                      <a:pPr algn="l" fontAlgn="t"/>
                      <a:r>
                        <a:rPr lang="en-GB" sz="900">
                          <a:effectLst/>
                        </a:rPr>
                        <a:t>President</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err="1">
                          <a:solidFill>
                            <a:srgbClr val="0B0080"/>
                          </a:solidFill>
                          <a:effectLst/>
                        </a:rPr>
                        <a:t>Josep</a:t>
                      </a:r>
                      <a:r>
                        <a:rPr lang="en-GB" sz="900" u="none" strike="noStrike" dirty="0">
                          <a:solidFill>
                            <a:srgbClr val="0B0080"/>
                          </a:solidFill>
                          <a:effectLst/>
                        </a:rPr>
                        <a:t> Maria </a:t>
                      </a:r>
                      <a:r>
                        <a:rPr lang="en-GB" sz="900" u="none" strike="noStrike" dirty="0" err="1">
                          <a:solidFill>
                            <a:srgbClr val="0B0080"/>
                          </a:solidFill>
                          <a:effectLst/>
                        </a:rPr>
                        <a:t>Bartomeu</a:t>
                      </a:r>
                      <a:endParaRPr lang="en-GB" sz="900" dirty="0">
                        <a:effectLst/>
                      </a:endParaRP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78019">
                <a:tc>
                  <a:txBody>
                    <a:bodyPr/>
                    <a:lstStyle/>
                    <a:p>
                      <a:pPr algn="l" fontAlgn="t"/>
                      <a:r>
                        <a:rPr lang="en-GB" sz="900">
                          <a:effectLst/>
                        </a:rPr>
                        <a:t>Head coach</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err="1">
                          <a:solidFill>
                            <a:srgbClr val="0B0080"/>
                          </a:solidFill>
                          <a:effectLst/>
                        </a:rPr>
                        <a:t>Quique</a:t>
                      </a:r>
                      <a:r>
                        <a:rPr lang="en-GB" sz="900" u="none" strike="noStrike" dirty="0">
                          <a:solidFill>
                            <a:srgbClr val="0B0080"/>
                          </a:solidFill>
                          <a:effectLst/>
                        </a:rPr>
                        <a:t> </a:t>
                      </a:r>
                      <a:r>
                        <a:rPr lang="en-GB" sz="900" u="none" strike="noStrike" dirty="0" err="1">
                          <a:solidFill>
                            <a:srgbClr val="0B0080"/>
                          </a:solidFill>
                          <a:effectLst/>
                        </a:rPr>
                        <a:t>Setién</a:t>
                      </a:r>
                      <a:endParaRPr lang="en-GB" sz="900" dirty="0">
                        <a:effectLst/>
                      </a:endParaRP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78019">
                <a:tc>
                  <a:txBody>
                    <a:bodyPr/>
                    <a:lstStyle/>
                    <a:p>
                      <a:pPr algn="l" fontAlgn="t"/>
                      <a:r>
                        <a:rPr lang="en-GB" sz="900">
                          <a:effectLst/>
                        </a:rPr>
                        <a:t>League</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a:solidFill>
                            <a:srgbClr val="0B0080"/>
                          </a:solidFill>
                          <a:effectLst/>
                        </a:rPr>
                        <a:t>La </a:t>
                      </a:r>
                      <a:r>
                        <a:rPr lang="en-GB" sz="900" u="none" strike="noStrike" dirty="0" err="1">
                          <a:solidFill>
                            <a:srgbClr val="0B0080"/>
                          </a:solidFill>
                          <a:effectLst/>
                        </a:rPr>
                        <a:t>Liga</a:t>
                      </a:r>
                      <a:endParaRPr lang="en-GB" sz="900" dirty="0">
                        <a:effectLst/>
                      </a:endParaRP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78019">
                <a:tc>
                  <a:txBody>
                    <a:bodyPr/>
                    <a:lstStyle/>
                    <a:p>
                      <a:pPr algn="l" fontAlgn="t"/>
                      <a:r>
                        <a:rPr lang="el-GR" sz="900" u="none" strike="noStrike" dirty="0">
                          <a:solidFill>
                            <a:srgbClr val="0B0080"/>
                          </a:solidFill>
                          <a:effectLst/>
                        </a:rPr>
                        <a:t>2018–19</a:t>
                      </a:r>
                      <a:endParaRPr lang="el-GR" sz="900" dirty="0">
                        <a:effectLst/>
                      </a:endParaRP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dirty="0" smtClean="0">
                          <a:effectLst/>
                        </a:rPr>
                        <a:t>1st</a:t>
                      </a:r>
                      <a:endParaRPr lang="en-GB" sz="900" dirty="0">
                        <a:effectLst/>
                      </a:endParaRP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78019">
                <a:tc>
                  <a:txBody>
                    <a:bodyPr/>
                    <a:lstStyle/>
                    <a:p>
                      <a:pPr algn="l" fontAlgn="t"/>
                      <a:r>
                        <a:rPr lang="en-GB" sz="900">
                          <a:effectLst/>
                        </a:rPr>
                        <a:t>Website</a:t>
                      </a: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a:solidFill>
                            <a:srgbClr val="663366"/>
                          </a:solidFill>
                          <a:effectLst/>
                        </a:rPr>
                        <a:t>Club website</a:t>
                      </a:r>
                      <a:endParaRPr lang="en-GB" sz="900" dirty="0">
                        <a:effectLst/>
                      </a:endParaRPr>
                    </a:p>
                  </a:txBody>
                  <a:tcPr marL="44891" marR="44891" marT="22445" marB="22445">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
        <p:nvSpPr>
          <p:cNvPr id="5" name="Θέση κειμένου 4"/>
          <p:cNvSpPr>
            <a:spLocks noGrp="1"/>
          </p:cNvSpPr>
          <p:nvPr>
            <p:ph type="body" sz="quarter" idx="3"/>
          </p:nvPr>
        </p:nvSpPr>
        <p:spPr/>
        <p:txBody>
          <a:bodyPr/>
          <a:lstStyle/>
          <a:p>
            <a:r>
              <a:rPr lang="en-US" dirty="0" smtClean="0"/>
              <a:t>BARCELONA</a:t>
            </a:r>
            <a:endParaRPr lang="el-GR" dirty="0"/>
          </a:p>
        </p:txBody>
      </p:sp>
      <p:graphicFrame>
        <p:nvGraphicFramePr>
          <p:cNvPr id="8" name="Θέση περιεχομένου 7"/>
          <p:cNvGraphicFramePr>
            <a:graphicFrameLocks noGrp="1"/>
          </p:cNvGraphicFramePr>
          <p:nvPr>
            <p:ph sz="quarter" idx="4"/>
            <p:extLst>
              <p:ext uri="{D42A27DB-BD31-4B8C-83A1-F6EECF244321}">
                <p14:modId xmlns:p14="http://schemas.microsoft.com/office/powerpoint/2010/main" val="3192102527"/>
              </p:ext>
            </p:extLst>
          </p:nvPr>
        </p:nvGraphicFramePr>
        <p:xfrm>
          <a:off x="530226" y="2924944"/>
          <a:ext cx="4041774" cy="2410235"/>
        </p:xfrm>
        <a:graphic>
          <a:graphicData uri="http://schemas.openxmlformats.org/drawingml/2006/table">
            <a:tbl>
              <a:tblPr/>
              <a:tblGrid>
                <a:gridCol w="2020887"/>
                <a:gridCol w="2020887"/>
              </a:tblGrid>
              <a:tr h="185212">
                <a:tc>
                  <a:txBody>
                    <a:bodyPr/>
                    <a:lstStyle/>
                    <a:p>
                      <a:pPr algn="l" fontAlgn="t"/>
                      <a:r>
                        <a:rPr lang="en-GB" sz="900" dirty="0">
                          <a:effectLst/>
                        </a:rPr>
                        <a:t>Full name</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s-ES" sz="900" dirty="0">
                          <a:effectLst/>
                        </a:rPr>
                        <a:t>Real Madrid Club de </a:t>
                      </a:r>
                      <a:r>
                        <a:rPr lang="es-ES" sz="900" dirty="0" smtClean="0">
                          <a:effectLst/>
                        </a:rPr>
                        <a:t>Fútbol</a:t>
                      </a:r>
                      <a:endParaRPr lang="es-ES"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603798">
                <a:tc>
                  <a:txBody>
                    <a:bodyPr/>
                    <a:lstStyle/>
                    <a:p>
                      <a:pPr algn="l" fontAlgn="t"/>
                      <a:r>
                        <a:rPr lang="en-GB" sz="900" dirty="0">
                          <a:effectLst/>
                        </a:rPr>
                        <a:t>Nickname(s)</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sz="900" i="1" dirty="0">
                          <a:effectLst/>
                        </a:rPr>
                        <a:t>Los </a:t>
                      </a:r>
                      <a:r>
                        <a:rPr lang="en-US" sz="900" i="1" dirty="0" err="1">
                          <a:effectLst/>
                        </a:rPr>
                        <a:t>Blancos</a:t>
                      </a:r>
                      <a:r>
                        <a:rPr lang="en-US" sz="900" dirty="0">
                          <a:effectLst/>
                        </a:rPr>
                        <a:t> (The Whites)</a:t>
                      </a:r>
                      <a:br>
                        <a:rPr lang="en-US" sz="900" dirty="0">
                          <a:effectLst/>
                        </a:rPr>
                      </a:br>
                      <a:r>
                        <a:rPr lang="en-US" sz="900" i="1" dirty="0">
                          <a:effectLst/>
                        </a:rPr>
                        <a:t>Los </a:t>
                      </a:r>
                      <a:r>
                        <a:rPr lang="en-US" sz="900" i="1" dirty="0" err="1">
                          <a:effectLst/>
                        </a:rPr>
                        <a:t>Merengues</a:t>
                      </a:r>
                      <a:r>
                        <a:rPr lang="en-US" sz="900" dirty="0">
                          <a:effectLst/>
                        </a:rPr>
                        <a:t> (The Meringues)</a:t>
                      </a:r>
                      <a:br>
                        <a:rPr lang="en-US" sz="900" dirty="0">
                          <a:effectLst/>
                        </a:rPr>
                      </a:br>
                      <a:r>
                        <a:rPr lang="en-US" sz="900" i="1" dirty="0">
                          <a:effectLst/>
                        </a:rPr>
                        <a:t>Los </a:t>
                      </a:r>
                      <a:r>
                        <a:rPr lang="en-US" sz="900" i="1" dirty="0" err="1">
                          <a:effectLst/>
                        </a:rPr>
                        <a:t>Vikingos</a:t>
                      </a:r>
                      <a:r>
                        <a:rPr lang="en-US" sz="900" dirty="0">
                          <a:effectLst/>
                        </a:rPr>
                        <a:t> (The Vikings</a:t>
                      </a:r>
                      <a:r>
                        <a:rPr lang="en-US" sz="900" dirty="0" smtClean="0">
                          <a:effectLst/>
                        </a:rPr>
                        <a:t>)</a:t>
                      </a:r>
                      <a:r>
                        <a:rPr lang="en-US" sz="900" dirty="0">
                          <a:effectLst/>
                        </a:rPr>
                        <a:t/>
                      </a:r>
                      <a:br>
                        <a:rPr lang="en-US" sz="900" dirty="0">
                          <a:effectLst/>
                        </a:rPr>
                      </a:br>
                      <a:r>
                        <a:rPr lang="en-US" sz="900" i="1" dirty="0">
                          <a:effectLst/>
                        </a:rPr>
                        <a:t>La Casa Blanca</a:t>
                      </a:r>
                      <a:r>
                        <a:rPr lang="en-US" sz="900" dirty="0">
                          <a:effectLst/>
                        </a:rPr>
                        <a:t> (The White House</a:t>
                      </a:r>
                      <a:r>
                        <a:rPr lang="en-US" sz="900" dirty="0" smtClean="0">
                          <a:effectLst/>
                        </a:rPr>
                        <a:t>)</a:t>
                      </a:r>
                      <a:endParaRPr lang="en-US"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24741">
                <a:tc>
                  <a:txBody>
                    <a:bodyPr/>
                    <a:lstStyle/>
                    <a:p>
                      <a:pPr algn="l" fontAlgn="t"/>
                      <a:r>
                        <a:rPr lang="en-GB" sz="900" dirty="0">
                          <a:effectLst/>
                        </a:rPr>
                        <a:t>Founded</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sz="900" dirty="0">
                          <a:effectLst/>
                        </a:rPr>
                        <a:t>6 March 1902; 118 years ago</a:t>
                      </a:r>
                      <a:br>
                        <a:rPr lang="en-US" sz="900" dirty="0">
                          <a:effectLst/>
                        </a:rPr>
                      </a:br>
                      <a:r>
                        <a:rPr lang="en-US" sz="900" dirty="0">
                          <a:effectLst/>
                        </a:rPr>
                        <a:t>as </a:t>
                      </a:r>
                      <a:r>
                        <a:rPr lang="en-US" sz="900" i="1" dirty="0">
                          <a:effectLst/>
                        </a:rPr>
                        <a:t>Madrid Football </a:t>
                      </a:r>
                      <a:r>
                        <a:rPr lang="en-US" sz="900" i="1" dirty="0" smtClean="0">
                          <a:effectLst/>
                        </a:rPr>
                        <a:t>Club</a:t>
                      </a:r>
                      <a:endParaRPr lang="en-US"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85212">
                <a:tc>
                  <a:txBody>
                    <a:bodyPr/>
                    <a:lstStyle/>
                    <a:p>
                      <a:pPr algn="l" fontAlgn="t"/>
                      <a:r>
                        <a:rPr lang="en-GB" sz="900">
                          <a:effectLst/>
                        </a:rPr>
                        <a:t>Ground</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err="1">
                          <a:solidFill>
                            <a:srgbClr val="0B0080"/>
                          </a:solidFill>
                          <a:effectLst/>
                        </a:rPr>
                        <a:t>Estadio</a:t>
                      </a:r>
                      <a:r>
                        <a:rPr lang="en-GB" sz="900" u="none" strike="noStrike" dirty="0">
                          <a:solidFill>
                            <a:srgbClr val="0B0080"/>
                          </a:solidFill>
                          <a:effectLst/>
                        </a:rPr>
                        <a:t> Santiago </a:t>
                      </a:r>
                      <a:r>
                        <a:rPr lang="en-GB" sz="900" u="none" strike="noStrike" dirty="0" err="1">
                          <a:solidFill>
                            <a:srgbClr val="0B0080"/>
                          </a:solidFill>
                          <a:effectLst/>
                        </a:rPr>
                        <a:t>Bernabéu</a:t>
                      </a:r>
                      <a:endParaRPr lang="en-GB"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85212">
                <a:tc>
                  <a:txBody>
                    <a:bodyPr/>
                    <a:lstStyle/>
                    <a:p>
                      <a:pPr algn="l" fontAlgn="t"/>
                      <a:r>
                        <a:rPr lang="en-GB" sz="900">
                          <a:effectLst/>
                        </a:rPr>
                        <a:t>Capacity</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l-GR" sz="900" dirty="0" smtClean="0">
                          <a:effectLst/>
                        </a:rPr>
                        <a:t>81,044</a:t>
                      </a:r>
                      <a:endParaRPr lang="el-GR"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85212">
                <a:tc>
                  <a:txBody>
                    <a:bodyPr/>
                    <a:lstStyle/>
                    <a:p>
                      <a:pPr algn="l" fontAlgn="t"/>
                      <a:r>
                        <a:rPr lang="en-GB" sz="900">
                          <a:effectLst/>
                        </a:rPr>
                        <a:t>President</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a:solidFill>
                            <a:srgbClr val="0B0080"/>
                          </a:solidFill>
                          <a:effectLst/>
                        </a:rPr>
                        <a:t>Florentino Pérez</a:t>
                      </a:r>
                      <a:endParaRPr lang="en-GB"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85212">
                <a:tc>
                  <a:txBody>
                    <a:bodyPr/>
                    <a:lstStyle/>
                    <a:p>
                      <a:pPr algn="l" fontAlgn="t"/>
                      <a:r>
                        <a:rPr lang="en-GB" sz="900">
                          <a:effectLst/>
                        </a:rPr>
                        <a:t>Head coach</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err="1">
                          <a:solidFill>
                            <a:srgbClr val="0B0080"/>
                          </a:solidFill>
                          <a:effectLst/>
                        </a:rPr>
                        <a:t>Zinedine</a:t>
                      </a:r>
                      <a:r>
                        <a:rPr lang="en-GB" sz="900" u="none" strike="noStrike" dirty="0">
                          <a:solidFill>
                            <a:srgbClr val="0B0080"/>
                          </a:solidFill>
                          <a:effectLst/>
                        </a:rPr>
                        <a:t> Zidane</a:t>
                      </a:r>
                      <a:endParaRPr lang="en-GB"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85212">
                <a:tc>
                  <a:txBody>
                    <a:bodyPr/>
                    <a:lstStyle/>
                    <a:p>
                      <a:pPr algn="l" fontAlgn="t"/>
                      <a:r>
                        <a:rPr lang="en-GB" sz="900">
                          <a:effectLst/>
                        </a:rPr>
                        <a:t>League</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a:solidFill>
                            <a:srgbClr val="0B0080"/>
                          </a:solidFill>
                          <a:effectLst/>
                        </a:rPr>
                        <a:t>La </a:t>
                      </a:r>
                      <a:r>
                        <a:rPr lang="en-GB" sz="900" u="none" strike="noStrike" dirty="0" err="1">
                          <a:solidFill>
                            <a:srgbClr val="0B0080"/>
                          </a:solidFill>
                          <a:effectLst/>
                        </a:rPr>
                        <a:t>Liga</a:t>
                      </a:r>
                      <a:endParaRPr lang="en-GB"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85212">
                <a:tc>
                  <a:txBody>
                    <a:bodyPr/>
                    <a:lstStyle/>
                    <a:p>
                      <a:pPr algn="l" fontAlgn="t"/>
                      <a:r>
                        <a:rPr lang="el-GR" sz="900" u="none" strike="noStrike" dirty="0">
                          <a:solidFill>
                            <a:srgbClr val="0B0080"/>
                          </a:solidFill>
                          <a:effectLst/>
                        </a:rPr>
                        <a:t>2018–19</a:t>
                      </a:r>
                      <a:endParaRPr lang="el-GR"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a:effectLst/>
                        </a:rPr>
                        <a:t>3rd</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85212">
                <a:tc>
                  <a:txBody>
                    <a:bodyPr/>
                    <a:lstStyle/>
                    <a:p>
                      <a:pPr algn="l" fontAlgn="t"/>
                      <a:r>
                        <a:rPr lang="en-GB" sz="900">
                          <a:effectLst/>
                        </a:rPr>
                        <a:t>Website</a:t>
                      </a: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GB" sz="900" u="none" strike="noStrike" dirty="0">
                          <a:solidFill>
                            <a:srgbClr val="663366"/>
                          </a:solidFill>
                          <a:effectLst/>
                        </a:rPr>
                        <a:t>Club website</a:t>
                      </a:r>
                      <a:endParaRPr lang="en-GB" sz="900" dirty="0">
                        <a:effectLst/>
                      </a:endParaRPr>
                    </a:p>
                  </a:txBody>
                  <a:tcPr marL="44909" marR="44909" marT="22454" marB="22454">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1266367795"/>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FOOTBALL(!)</a:t>
            </a:r>
            <a:endParaRPr lang="el-GR" dirty="0"/>
          </a:p>
        </p:txBody>
      </p:sp>
      <p:sp>
        <p:nvSpPr>
          <p:cNvPr id="3" name="Θέση κειμένου 2"/>
          <p:cNvSpPr>
            <a:spLocks noGrp="1"/>
          </p:cNvSpPr>
          <p:nvPr>
            <p:ph type="body" idx="1"/>
          </p:nvPr>
        </p:nvSpPr>
        <p:spPr/>
        <p:txBody>
          <a:bodyPr/>
          <a:lstStyle/>
          <a:p>
            <a:r>
              <a:rPr lang="en-US" dirty="0" smtClean="0"/>
              <a:t>REAL MADRID</a:t>
            </a:r>
            <a:endParaRPr lang="el-GR" dirty="0"/>
          </a:p>
        </p:txBody>
      </p:sp>
      <p:sp>
        <p:nvSpPr>
          <p:cNvPr id="4" name="Θέση περιεχομένου 3"/>
          <p:cNvSpPr>
            <a:spLocks noGrp="1"/>
          </p:cNvSpPr>
          <p:nvPr>
            <p:ph sz="half" idx="2"/>
          </p:nvPr>
        </p:nvSpPr>
        <p:spPr/>
        <p:txBody>
          <a:bodyPr>
            <a:normAutofit fontScale="70000" lnSpcReduction="20000"/>
          </a:bodyPr>
          <a:lstStyle/>
          <a:p>
            <a:r>
              <a:rPr lang="en-US" dirty="0"/>
              <a:t>The club was estimated to be worth €3.8 billion ($4.2 billion) in 2019, and it was the second highest-earning football club in the world, with an annual revenue of €757,3 million in </a:t>
            </a:r>
            <a:r>
              <a:rPr lang="en-US" dirty="0" smtClean="0"/>
              <a:t>2019.The </a:t>
            </a:r>
            <a:r>
              <a:rPr lang="en-US" dirty="0"/>
              <a:t>club is one of the most widely supported teams in the </a:t>
            </a:r>
            <a:r>
              <a:rPr lang="en-US" dirty="0" smtClean="0"/>
              <a:t>world.</a:t>
            </a:r>
            <a:r>
              <a:rPr lang="en-US" baseline="30000" dirty="0"/>
              <a:t> </a:t>
            </a:r>
            <a:r>
              <a:rPr lang="en-US" dirty="0" smtClean="0"/>
              <a:t>Real </a:t>
            </a:r>
            <a:r>
              <a:rPr lang="en-US" dirty="0"/>
              <a:t>Madrid is one of three founding members of La </a:t>
            </a:r>
            <a:r>
              <a:rPr lang="en-US" dirty="0" err="1"/>
              <a:t>Liga</a:t>
            </a:r>
            <a:r>
              <a:rPr lang="en-US" dirty="0"/>
              <a:t> that have never been relegated from the top division since its inception in 1929, along with Athletic Bilbao and Barcelona. The club holds many long-standing rivalries, most notably </a:t>
            </a:r>
            <a:r>
              <a:rPr lang="en-US" i="1" dirty="0"/>
              <a:t>El </a:t>
            </a:r>
            <a:r>
              <a:rPr lang="en-US" i="1" dirty="0" err="1"/>
              <a:t>Clásico</a:t>
            </a:r>
            <a:r>
              <a:rPr lang="en-US" dirty="0"/>
              <a:t> with Barcelona and </a:t>
            </a:r>
            <a:r>
              <a:rPr lang="en-US" i="1" dirty="0"/>
              <a:t>El </a:t>
            </a:r>
            <a:r>
              <a:rPr lang="en-US" i="1" dirty="0" err="1"/>
              <a:t>Derbi</a:t>
            </a:r>
            <a:r>
              <a:rPr lang="en-US" dirty="0"/>
              <a:t> with </a:t>
            </a:r>
            <a:r>
              <a:rPr lang="en-US" dirty="0" err="1"/>
              <a:t>Atlético</a:t>
            </a:r>
            <a:r>
              <a:rPr lang="en-US" dirty="0"/>
              <a:t> Madrid.</a:t>
            </a:r>
          </a:p>
          <a:p>
            <a:endParaRPr lang="el-GR" dirty="0"/>
          </a:p>
        </p:txBody>
      </p:sp>
      <p:sp>
        <p:nvSpPr>
          <p:cNvPr id="5" name="Θέση κειμένου 4"/>
          <p:cNvSpPr>
            <a:spLocks noGrp="1"/>
          </p:cNvSpPr>
          <p:nvPr>
            <p:ph type="body" sz="quarter" idx="3"/>
          </p:nvPr>
        </p:nvSpPr>
        <p:spPr/>
        <p:txBody>
          <a:bodyPr/>
          <a:lstStyle/>
          <a:p>
            <a:r>
              <a:rPr lang="en-US" dirty="0" smtClean="0"/>
              <a:t>BARCELONA</a:t>
            </a:r>
            <a:endParaRPr lang="el-GR" dirty="0"/>
          </a:p>
        </p:txBody>
      </p:sp>
      <p:sp>
        <p:nvSpPr>
          <p:cNvPr id="6" name="Θέση περιεχομένου 5"/>
          <p:cNvSpPr>
            <a:spLocks noGrp="1"/>
          </p:cNvSpPr>
          <p:nvPr>
            <p:ph sz="quarter" idx="4"/>
          </p:nvPr>
        </p:nvSpPr>
        <p:spPr/>
        <p:txBody>
          <a:bodyPr>
            <a:normAutofit fontScale="70000" lnSpcReduction="20000"/>
          </a:bodyPr>
          <a:lstStyle/>
          <a:p>
            <a:r>
              <a:rPr lang="en-US" dirty="0"/>
              <a:t>Founded in 1899 by a group of Swiss, Spanish, English, and Catalan footballers led by Joan </a:t>
            </a:r>
            <a:r>
              <a:rPr lang="en-US" dirty="0" err="1"/>
              <a:t>Gamper</a:t>
            </a:r>
            <a:r>
              <a:rPr lang="en-US" dirty="0"/>
              <a:t>, the club has become a symbol of Catalan culture and Catalanism, hence the motto </a:t>
            </a:r>
            <a:r>
              <a:rPr lang="en-US" i="1" dirty="0"/>
              <a:t>"</a:t>
            </a:r>
            <a:r>
              <a:rPr lang="en-US" i="1" dirty="0" err="1"/>
              <a:t>Més</a:t>
            </a:r>
            <a:r>
              <a:rPr lang="en-US" i="1" dirty="0"/>
              <a:t> que un club"</a:t>
            </a:r>
            <a:r>
              <a:rPr lang="en-US" dirty="0"/>
              <a:t> (</a:t>
            </a:r>
            <a:r>
              <a:rPr lang="en-US" i="1" dirty="0"/>
              <a:t>"More than a club"</a:t>
            </a:r>
            <a:r>
              <a:rPr lang="en-US" dirty="0"/>
              <a:t>). Unlike many other football clubs, the supporters own and operate Barcelona. It is the fourth-most valuable sports team in the world, worth $4.06 billion, and the world's richest football club in terms of revenue, with an annual turnover of €840,8 </a:t>
            </a:r>
            <a:r>
              <a:rPr lang="en-US" dirty="0" smtClean="0"/>
              <a:t>million.</a:t>
            </a:r>
            <a:r>
              <a:rPr lang="en-US" baseline="30000" dirty="0"/>
              <a:t> </a:t>
            </a:r>
            <a:r>
              <a:rPr lang="en-US" dirty="0" smtClean="0"/>
              <a:t>The </a:t>
            </a:r>
            <a:r>
              <a:rPr lang="en-US" dirty="0"/>
              <a:t>official Barcelona anthem is the "Cant del </a:t>
            </a:r>
            <a:r>
              <a:rPr lang="en-US" dirty="0" err="1"/>
              <a:t>Barça</a:t>
            </a:r>
            <a:r>
              <a:rPr lang="en-US" dirty="0"/>
              <a:t>", written by </a:t>
            </a:r>
            <a:r>
              <a:rPr lang="en-US" dirty="0" err="1"/>
              <a:t>Jaume</a:t>
            </a:r>
            <a:r>
              <a:rPr lang="en-US" dirty="0"/>
              <a:t> Picas and </a:t>
            </a:r>
            <a:r>
              <a:rPr lang="en-US" dirty="0" err="1"/>
              <a:t>Josep</a:t>
            </a:r>
            <a:r>
              <a:rPr lang="en-US" dirty="0"/>
              <a:t> Maria </a:t>
            </a:r>
            <a:r>
              <a:rPr lang="en-US" dirty="0" err="1"/>
              <a:t>Espinàs</a:t>
            </a:r>
            <a:r>
              <a:rPr lang="en-US" dirty="0" smtClean="0"/>
              <a:t>.</a:t>
            </a:r>
            <a:endParaRPr lang="en-US" dirty="0"/>
          </a:p>
          <a:p>
            <a:endParaRPr lang="el-GR" dirty="0"/>
          </a:p>
        </p:txBody>
      </p:sp>
    </p:spTree>
    <p:extLst>
      <p:ext uri="{BB962C8B-B14F-4D97-AF65-F5344CB8AC3E}">
        <p14:creationId xmlns:p14="http://schemas.microsoft.com/office/powerpoint/2010/main" val="1790255426"/>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FOOTBALL(!)</a:t>
            </a:r>
            <a:endParaRPr lang="el-GR" dirty="0"/>
          </a:p>
        </p:txBody>
      </p:sp>
      <p:sp>
        <p:nvSpPr>
          <p:cNvPr id="3" name="Θέση κειμένου 2"/>
          <p:cNvSpPr>
            <a:spLocks noGrp="1"/>
          </p:cNvSpPr>
          <p:nvPr>
            <p:ph type="body" idx="1"/>
          </p:nvPr>
        </p:nvSpPr>
        <p:spPr/>
        <p:txBody>
          <a:bodyPr/>
          <a:lstStyle/>
          <a:p>
            <a:r>
              <a:rPr lang="en-US" dirty="0" smtClean="0"/>
              <a:t>REAL MADRID</a:t>
            </a:r>
            <a:endParaRPr lang="el-GR" dirty="0"/>
          </a:p>
        </p:txBody>
      </p:sp>
      <p:sp>
        <p:nvSpPr>
          <p:cNvPr id="4" name="Θέση περιεχομένου 3"/>
          <p:cNvSpPr>
            <a:spLocks noGrp="1"/>
          </p:cNvSpPr>
          <p:nvPr>
            <p:ph sz="half" idx="2"/>
          </p:nvPr>
        </p:nvSpPr>
        <p:spPr/>
        <p:txBody>
          <a:bodyPr>
            <a:normAutofit fontScale="55000" lnSpcReduction="20000"/>
          </a:bodyPr>
          <a:lstStyle/>
          <a:p>
            <a:r>
              <a:rPr lang="en-US" dirty="0"/>
              <a:t>Real Madrid established itself as a major force in both Spanish and European football during the 1950s, winning five consecutive European Cups and reaching the final seven times. This success was replicated in the league, which the club won five times in the space of seven years. This team, which consisted of players such as Alfredo Di </a:t>
            </a:r>
            <a:r>
              <a:rPr lang="en-US" dirty="0" err="1"/>
              <a:t>Stéfano</a:t>
            </a:r>
            <a:r>
              <a:rPr lang="en-US" dirty="0"/>
              <a:t>, Ferenc </a:t>
            </a:r>
            <a:r>
              <a:rPr lang="en-US" dirty="0" err="1"/>
              <a:t>Puskás</a:t>
            </a:r>
            <a:r>
              <a:rPr lang="en-US" dirty="0"/>
              <a:t>, Francisco </a:t>
            </a:r>
            <a:r>
              <a:rPr lang="en-US" dirty="0" err="1"/>
              <a:t>Gento</a:t>
            </a:r>
            <a:r>
              <a:rPr lang="en-US" dirty="0"/>
              <a:t>, and Raymond </a:t>
            </a:r>
            <a:r>
              <a:rPr lang="en-US" dirty="0" err="1"/>
              <a:t>Kopa</a:t>
            </a:r>
            <a:r>
              <a:rPr lang="en-US" dirty="0"/>
              <a:t>, is considered by some in the sport to be the greatest team of all time</a:t>
            </a:r>
            <a:r>
              <a:rPr lang="en-US" dirty="0" smtClean="0"/>
              <a:t>.</a:t>
            </a:r>
            <a:r>
              <a:rPr lang="en-US" dirty="0"/>
              <a:t> In domestic football, the club has won 65 trophies; a record 33 La </a:t>
            </a:r>
            <a:r>
              <a:rPr lang="en-US" dirty="0" err="1"/>
              <a:t>Liga</a:t>
            </a:r>
            <a:r>
              <a:rPr lang="en-US" dirty="0"/>
              <a:t> titles, 19 Copa del Rey, 11 </a:t>
            </a:r>
            <a:r>
              <a:rPr lang="en-US" dirty="0" err="1"/>
              <a:t>Supercopa</a:t>
            </a:r>
            <a:r>
              <a:rPr lang="en-US" dirty="0"/>
              <a:t> de </a:t>
            </a:r>
            <a:r>
              <a:rPr lang="en-US" dirty="0" err="1"/>
              <a:t>España</a:t>
            </a:r>
            <a:r>
              <a:rPr lang="en-US" dirty="0"/>
              <a:t>, a Copa Eva Duarte, and a Copa de la </a:t>
            </a:r>
            <a:r>
              <a:rPr lang="en-US" dirty="0" err="1"/>
              <a:t>Liga</a:t>
            </a:r>
            <a:r>
              <a:rPr lang="en-US" dirty="0" smtClean="0"/>
              <a:t>.</a:t>
            </a:r>
            <a:r>
              <a:rPr lang="en-US" dirty="0"/>
              <a:t> In European and worldwide competitions, the club has won a record 26 trophies; a record 13 European Cup/UEFA Champions League titles, two UEFA Cups and four UEFA Super Cups. In international football, they have achieved a record seven club world championships</a:t>
            </a:r>
            <a:r>
              <a:rPr lang="en-US" dirty="0" smtClean="0"/>
              <a:t>.</a:t>
            </a:r>
            <a:endParaRPr lang="en-US" dirty="0"/>
          </a:p>
          <a:p>
            <a:endParaRPr lang="el-GR" dirty="0"/>
          </a:p>
        </p:txBody>
      </p:sp>
      <p:sp>
        <p:nvSpPr>
          <p:cNvPr id="5" name="Θέση κειμένου 4"/>
          <p:cNvSpPr>
            <a:spLocks noGrp="1"/>
          </p:cNvSpPr>
          <p:nvPr>
            <p:ph type="body" sz="quarter" idx="3"/>
          </p:nvPr>
        </p:nvSpPr>
        <p:spPr/>
        <p:txBody>
          <a:bodyPr/>
          <a:lstStyle/>
          <a:p>
            <a:r>
              <a:rPr lang="en-US" dirty="0" smtClean="0"/>
              <a:t>BARCELONA</a:t>
            </a:r>
            <a:endParaRPr lang="el-GR" dirty="0"/>
          </a:p>
        </p:txBody>
      </p:sp>
      <p:sp>
        <p:nvSpPr>
          <p:cNvPr id="6" name="Θέση περιεχομένου 5"/>
          <p:cNvSpPr>
            <a:spLocks noGrp="1"/>
          </p:cNvSpPr>
          <p:nvPr>
            <p:ph sz="quarter" idx="4"/>
          </p:nvPr>
        </p:nvSpPr>
        <p:spPr/>
        <p:txBody>
          <a:bodyPr>
            <a:normAutofit fontScale="62500" lnSpcReduction="20000"/>
          </a:bodyPr>
          <a:lstStyle/>
          <a:p>
            <a:r>
              <a:rPr lang="en-US" dirty="0" smtClean="0"/>
              <a:t>Domestically</a:t>
            </a:r>
            <a:r>
              <a:rPr lang="en-US" dirty="0"/>
              <a:t>, Barcelona has won a record 74 trophies: 26 La </a:t>
            </a:r>
            <a:r>
              <a:rPr lang="en-US" dirty="0" err="1"/>
              <a:t>Liga</a:t>
            </a:r>
            <a:r>
              <a:rPr lang="en-US" dirty="0"/>
              <a:t>, 30 Copa del Rey, 13 </a:t>
            </a:r>
            <a:r>
              <a:rPr lang="en-US" dirty="0" err="1"/>
              <a:t>Supercopa</a:t>
            </a:r>
            <a:r>
              <a:rPr lang="en-US" dirty="0"/>
              <a:t> de </a:t>
            </a:r>
            <a:r>
              <a:rPr lang="en-US" dirty="0" err="1"/>
              <a:t>España</a:t>
            </a:r>
            <a:r>
              <a:rPr lang="en-US" dirty="0"/>
              <a:t>, 3 Copa Eva Duarte, and 2 Copa de la </a:t>
            </a:r>
            <a:r>
              <a:rPr lang="en-US" dirty="0" err="1"/>
              <a:t>Liga</a:t>
            </a:r>
            <a:r>
              <a:rPr lang="en-US" dirty="0"/>
              <a:t> trophies, as well as being the record holder for the latter four competitions. In international club football, the club has won 20 European and worldwide titles: 5 UEFA Champions League titles, a record 4 UEFA Cup Winners' Cup, a joint record 5 UEFA Super Cup, a record 3 Inter-Cities Fairs Cup, and 3 FIFA Club World Cup</a:t>
            </a:r>
            <a:r>
              <a:rPr lang="en-US" dirty="0" smtClean="0"/>
              <a:t>.</a:t>
            </a:r>
            <a:r>
              <a:rPr lang="en-US" dirty="0"/>
              <a:t> Barcelona was ranked first in the International Federation of Football History &amp; Statistics Club World Ranking for 1997, 2009, 2011, 2012, and </a:t>
            </a:r>
            <a:r>
              <a:rPr lang="en-US" dirty="0" smtClean="0"/>
              <a:t>2015</a:t>
            </a:r>
            <a:r>
              <a:rPr lang="en-US" dirty="0"/>
              <a:t> and currently occupies the second position on the UEFA club </a:t>
            </a:r>
            <a:r>
              <a:rPr lang="en-US" dirty="0" err="1" smtClean="0"/>
              <a:t>rankings.The</a:t>
            </a:r>
            <a:r>
              <a:rPr lang="en-US" dirty="0" smtClean="0"/>
              <a:t> </a:t>
            </a:r>
            <a:r>
              <a:rPr lang="en-US" dirty="0"/>
              <a:t>club has a long-standing rivalry with Real Madrid; matches between the two teams are referred to as </a:t>
            </a:r>
            <a:r>
              <a:rPr lang="en-US" i="1" dirty="0"/>
              <a:t>El </a:t>
            </a:r>
            <a:r>
              <a:rPr lang="en-US" i="1" dirty="0" err="1"/>
              <a:t>Clásico</a:t>
            </a:r>
            <a:r>
              <a:rPr lang="en-US" dirty="0"/>
              <a:t>.</a:t>
            </a:r>
          </a:p>
          <a:p>
            <a:endParaRPr lang="el-GR" dirty="0"/>
          </a:p>
        </p:txBody>
      </p:sp>
    </p:spTree>
    <p:extLst>
      <p:ext uri="{BB962C8B-B14F-4D97-AF65-F5344CB8AC3E}">
        <p14:creationId xmlns:p14="http://schemas.microsoft.com/office/powerpoint/2010/main" val="413816015"/>
      </p:ext>
    </p:extLst>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Ορθογώνιο 8"/>
          <p:cNvSpPr/>
          <p:nvPr/>
        </p:nvSpPr>
        <p:spPr>
          <a:xfrm>
            <a:off x="-14187" y="2538770"/>
            <a:ext cx="9172383" cy="34163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THANKS FOR WATCHING</a:t>
            </a:r>
          </a:p>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GROUP </a:t>
            </a: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a:t>
            </a:r>
          </a:p>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(omg this will be broken in</a:t>
            </a:r>
          </a:p>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 few moments)</a:t>
            </a:r>
            <a:endParaRPr lang="el-GR"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10" name="Εικόνα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12" y="-13067"/>
            <a:ext cx="9160002" cy="6858000"/>
          </a:xfrm>
          <a:prstGeom prst="rect">
            <a:avLst/>
          </a:prstGeom>
        </p:spPr>
      </p:pic>
      <p:pic>
        <p:nvPicPr>
          <p:cNvPr id="2" name="China 2009 end.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459845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66" fill="hold"/>
                                        <p:tgtEl>
                                          <p:spTgt spid="2"/>
                                        </p:tgtEl>
                                      </p:cBhvr>
                                    </p:cmd>
                                  </p:childTnLst>
                                </p:cTn>
                              </p:par>
                              <p:par>
                                <p:cTn id="7" presetID="26"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down)">
                                      <p:cBhvr>
                                        <p:cTn id="9" dur="580">
                                          <p:stCondLst>
                                            <p:cond delay="0"/>
                                          </p:stCondLst>
                                        </p:cTn>
                                        <p:tgtEl>
                                          <p:spTgt spid="9"/>
                                        </p:tgtEl>
                                      </p:cBhvr>
                                    </p:animEffect>
                                    <p:anim calcmode="lin" valueType="num">
                                      <p:cBhvr>
                                        <p:cTn id="1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5" dur="26">
                                          <p:stCondLst>
                                            <p:cond delay="650"/>
                                          </p:stCondLst>
                                        </p:cTn>
                                        <p:tgtEl>
                                          <p:spTgt spid="9"/>
                                        </p:tgtEl>
                                      </p:cBhvr>
                                      <p:to x="100000" y="60000"/>
                                    </p:animScale>
                                    <p:animScale>
                                      <p:cBhvr>
                                        <p:cTn id="16" dur="166" decel="50000">
                                          <p:stCondLst>
                                            <p:cond delay="676"/>
                                          </p:stCondLst>
                                        </p:cTn>
                                        <p:tgtEl>
                                          <p:spTgt spid="9"/>
                                        </p:tgtEl>
                                      </p:cBhvr>
                                      <p:to x="100000" y="100000"/>
                                    </p:animScale>
                                    <p:animScale>
                                      <p:cBhvr>
                                        <p:cTn id="17" dur="26">
                                          <p:stCondLst>
                                            <p:cond delay="1312"/>
                                          </p:stCondLst>
                                        </p:cTn>
                                        <p:tgtEl>
                                          <p:spTgt spid="9"/>
                                        </p:tgtEl>
                                      </p:cBhvr>
                                      <p:to x="100000" y="80000"/>
                                    </p:animScale>
                                    <p:animScale>
                                      <p:cBhvr>
                                        <p:cTn id="18" dur="166" decel="50000">
                                          <p:stCondLst>
                                            <p:cond delay="1338"/>
                                          </p:stCondLst>
                                        </p:cTn>
                                        <p:tgtEl>
                                          <p:spTgt spid="9"/>
                                        </p:tgtEl>
                                      </p:cBhvr>
                                      <p:to x="100000" y="100000"/>
                                    </p:animScale>
                                    <p:animScale>
                                      <p:cBhvr>
                                        <p:cTn id="19" dur="26">
                                          <p:stCondLst>
                                            <p:cond delay="1642"/>
                                          </p:stCondLst>
                                        </p:cTn>
                                        <p:tgtEl>
                                          <p:spTgt spid="9"/>
                                        </p:tgtEl>
                                      </p:cBhvr>
                                      <p:to x="100000" y="90000"/>
                                    </p:animScale>
                                    <p:animScale>
                                      <p:cBhvr>
                                        <p:cTn id="20" dur="166" decel="50000">
                                          <p:stCondLst>
                                            <p:cond delay="1668"/>
                                          </p:stCondLst>
                                        </p:cTn>
                                        <p:tgtEl>
                                          <p:spTgt spid="9"/>
                                        </p:tgtEl>
                                      </p:cBhvr>
                                      <p:to x="100000" y="100000"/>
                                    </p:animScale>
                                    <p:animScale>
                                      <p:cBhvr>
                                        <p:cTn id="21" dur="26">
                                          <p:stCondLst>
                                            <p:cond delay="1808"/>
                                          </p:stCondLst>
                                        </p:cTn>
                                        <p:tgtEl>
                                          <p:spTgt spid="9"/>
                                        </p:tgtEl>
                                      </p:cBhvr>
                                      <p:to x="100000" y="95000"/>
                                    </p:animScale>
                                    <p:animScale>
                                      <p:cBhvr>
                                        <p:cTn id="22" dur="166" decel="50000">
                                          <p:stCondLst>
                                            <p:cond delay="1834"/>
                                          </p:stCondLst>
                                        </p:cTn>
                                        <p:tgtEl>
                                          <p:spTgt spid="9"/>
                                        </p:tgtEl>
                                      </p:cBhvr>
                                      <p:to x="100000" y="100000"/>
                                    </p:animScale>
                                  </p:childTnLst>
                                </p:cTn>
                              </p:par>
                              <p:par>
                                <p:cTn id="23" presetID="1" presetClass="entr" presetSubtype="0" fill="hold" nodeType="withEffect">
                                  <p:stCondLst>
                                    <p:cond delay="500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xit" presetSubtype="0" fill="hold" grpId="1" nodeType="withEffect">
                                  <p:stCondLst>
                                    <p:cond delay="5000"/>
                                  </p:stCondLst>
                                  <p:childTnLst>
                                    <p:set>
                                      <p:cBhvr>
                                        <p:cTn id="26" dur="1" fill="hold">
                                          <p:stCondLst>
                                            <p:cond delay="0"/>
                                          </p:stCondLst>
                                        </p:cTn>
                                        <p:tgtEl>
                                          <p:spTgt spid="9"/>
                                        </p:tgtEl>
                                        <p:attrNameLst>
                                          <p:attrName>style.visibility</p:attrName>
                                        </p:attrNameLst>
                                      </p:cBhvr>
                                      <p:to>
                                        <p:strVal val="hidden"/>
                                      </p:to>
                                    </p:set>
                                  </p:childTnLst>
                                </p:cTn>
                              </p:par>
                              <p:par>
                                <p:cTn id="27" presetID="4" presetClass="exit" presetSubtype="16" fill="hold" nodeType="withEffect">
                                  <p:stCondLst>
                                    <p:cond delay="8000"/>
                                  </p:stCondLst>
                                  <p:childTnLst>
                                    <p:animEffect transition="out" filter="box(in)">
                                      <p:cBhvr>
                                        <p:cTn id="28" dur="250"/>
                                        <p:tgtEl>
                                          <p:spTgt spid="10"/>
                                        </p:tgtEl>
                                      </p:cBhvr>
                                    </p:animEffect>
                                    <p:set>
                                      <p:cBhvr>
                                        <p:cTn id="29" dur="1" fill="hold">
                                          <p:stCondLst>
                                            <p:cond delay="24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endCondLst>
                </p:cTn>
                <p:tgtEl>
                  <p:spTgt spid="2"/>
                </p:tgtEl>
              </p:cMediaNode>
            </p:audio>
          </p:childTnLst>
        </p:cTn>
      </p:par>
    </p:tnLst>
    <p:bldLst>
      <p:bldP spid="9" grpId="0"/>
      <p:bldP spid="9" grpId="1"/>
    </p:bldLst>
  </p:timing>
</p:sld>
</file>

<file path=ppt/theme/theme1.xml><?xml version="1.0" encoding="utf-8"?>
<a:theme xmlns:a="http://schemas.openxmlformats.org/drawingml/2006/main" name="SPAIN [Build 200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SPAIN [Build 2005]</Template>
  <TotalTime>9</TotalTime>
  <Words>272</Words>
  <Application>Microsoft Office PowerPoint</Application>
  <PresentationFormat>Προβολή στην οθόνη (4:3)</PresentationFormat>
  <Paragraphs>94</Paragraphs>
  <Slides>17</Slides>
  <Notes>0</Notes>
  <HiddenSlides>0</HiddenSlides>
  <MMClips>2</MMClips>
  <ScaleCrop>false</ScaleCrop>
  <HeadingPairs>
    <vt:vector size="4" baseType="variant">
      <vt:variant>
        <vt:lpstr>Θέμα</vt:lpstr>
      </vt:variant>
      <vt:variant>
        <vt:i4>1</vt:i4>
      </vt:variant>
      <vt:variant>
        <vt:lpstr>Τίτλοι διαφανειών</vt:lpstr>
      </vt:variant>
      <vt:variant>
        <vt:i4>17</vt:i4>
      </vt:variant>
    </vt:vector>
  </HeadingPairs>
  <TitlesOfParts>
    <vt:vector size="18" baseType="lpstr">
      <vt:lpstr>SPAIN [Build 2005]</vt:lpstr>
      <vt:lpstr>SPAIN</vt:lpstr>
      <vt:lpstr>BASICS</vt:lpstr>
      <vt:lpstr>BASICS</vt:lpstr>
      <vt:lpstr>BASICS</vt:lpstr>
      <vt:lpstr>BASICS</vt:lpstr>
      <vt:lpstr>BASICS</vt:lpstr>
      <vt:lpstr>BASICS</vt:lpstr>
      <vt:lpstr>HISTORY</vt:lpstr>
      <vt:lpstr>HISTORY</vt:lpstr>
      <vt:lpstr>HISTORY</vt:lpstr>
      <vt:lpstr>HISTORY</vt:lpstr>
      <vt:lpstr>FOOTBALL(!)</vt:lpstr>
      <vt:lpstr>FOOTBALL(!) REAL MADRID vs BARCELONA</vt:lpstr>
      <vt:lpstr>FOOTBALL(!)</vt:lpstr>
      <vt:lpstr>FOOTBALL(!)</vt:lpstr>
      <vt:lpstr>FOOTBALL(!)</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SPAIN</dc:title>
  <dc:creator>Δημήτρης</dc:creator>
  <cp:lastModifiedBy>Δημήτρης</cp:lastModifiedBy>
  <cp:revision>1</cp:revision>
  <dcterms:created xsi:type="dcterms:W3CDTF">2020-08-27T15:33:19Z</dcterms:created>
  <dcterms:modified xsi:type="dcterms:W3CDTF">2020-08-27T15:42:38Z</dcterms:modified>
</cp:coreProperties>
</file>