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8" d="100"/>
          <a:sy n="118" d="100"/>
        </p:scale>
        <p:origin x="3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3663BBFF-77C1-4BF1-A3B2-2505841100BA}"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938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EC93879-1153-42D3-8EC7-7A3CC94658D3}"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93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382E1496-D8B1-4FDC-98A5-AD2561A2EE12}"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4890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l-GR" smtClean="0"/>
              <a:t>Στυλ κύριου τίτλου</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08AD3855-5B08-4570-810C-DE4498675D2C}"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984651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95FC1B1A-3400-4A09-B018-5620D6ADA4AF}"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1599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l-GR" smtClean="0"/>
              <a:t>Στυλ κύριου τίτλου</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3" name="Date Placeholder 2"/>
          <p:cNvSpPr>
            <a:spLocks noGrp="1"/>
          </p:cNvSpPr>
          <p:nvPr>
            <p:ph type="dt" sz="half" idx="10"/>
          </p:nvPr>
        </p:nvSpPr>
        <p:spPr/>
        <p:txBody>
          <a:bodyPr/>
          <a:lstStyle/>
          <a:p>
            <a:fld id="{333EE65E-8B04-4250-B4A9-5C65F355F1A2}" type="datetimeFigureOut">
              <a:rPr lang="en-US" smtClean="0"/>
              <a:t>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9662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l-GR" smtClean="0"/>
              <a:t>Στυλ κύριου τίτλου</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3" name="Date Placeholder 2"/>
          <p:cNvSpPr>
            <a:spLocks noGrp="1"/>
          </p:cNvSpPr>
          <p:nvPr>
            <p:ph type="dt" sz="half" idx="10"/>
          </p:nvPr>
        </p:nvSpPr>
        <p:spPr/>
        <p:txBody>
          <a:bodyPr/>
          <a:lstStyle/>
          <a:p>
            <a:fld id="{84F5881F-8E44-4F15-AB98-80B7869E49CA}" type="datetimeFigureOut">
              <a:rPr lang="en-US" smtClean="0"/>
              <a:t>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633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97D2069-43FA-49C5-9F0E-58E1EB237AEF}"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21412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05854CA-19F4-4771-B6A2-DA5C0742B220}" type="datetimeFigureOut">
              <a:rPr lang="en-US" smtClean="0"/>
              <a:t>5/18/2021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149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FED2BB1-BB31-4EB8-A961-18800A74EAA8}"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330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l-GR" smtClean="0"/>
              <a:t>Στυλ κύριου τίτλου</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3B40B886-74BB-4D5E-9EA9-584482FE40E6}"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683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8CA4CCD1-3502-4C30-947C-75FC88992007}"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226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680322" y="3030008"/>
            <a:ext cx="4698355" cy="2906179"/>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5594123" y="3030008"/>
            <a:ext cx="4700059" cy="2906179"/>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950B797A-E8AF-4231-9C64-308C5BB9ED3E}" type="datetimeFigureOut">
              <a:rPr lang="en-US" smtClean="0"/>
              <a:t>5/18/2021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5873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1EB24146-07E2-48CA-8629-5887ED47FCDB}" type="datetimeFigureOut">
              <a:rPr lang="en-US" smtClean="0"/>
              <a:t>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31718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407E718-B4F0-433E-A285-0013249184C0}" type="datetimeFigureOut">
              <a:rPr lang="en-US" smtClean="0"/>
              <a:t>5/18/2021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460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l-GR" smtClean="0"/>
              <a:t>Στυλ κύριου τίτλου</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2B8E44C4-3D72-4D6E-86A4-F5491DC49E6D}"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808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06B8EA14-E6AC-4B59-973C-7A06B0EDE3E3}"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8484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3BB3B3F-C0CE-47CB-BCED-F49A710726FF}" type="datetimeFigureOut">
              <a:rPr lang="en-US" smtClean="0"/>
              <a:t>5/18/2021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1200397"/>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wanderlust.co.uk/content/semana-santa-holy-wee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890634" y="2542032"/>
            <a:ext cx="8144134" cy="1738483"/>
          </a:xfrm>
        </p:spPr>
        <p:txBody>
          <a:bodyPr/>
          <a:lstStyle/>
          <a:p>
            <a:r>
              <a:rPr lang="en-US" dirty="0"/>
              <a:t>Easter customs of foreign countries</a:t>
            </a:r>
            <a:endParaRPr lang="el-GR" dirty="0"/>
          </a:p>
        </p:txBody>
      </p:sp>
    </p:spTree>
    <p:extLst>
      <p:ext uri="{BB962C8B-B14F-4D97-AF65-F5344CB8AC3E}">
        <p14:creationId xmlns:p14="http://schemas.microsoft.com/office/powerpoint/2010/main" val="571195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t>The butter lambs of Russia</a:t>
            </a:r>
            <a:br>
              <a:rPr lang="en-US" b="1" dirty="0"/>
            </a:br>
            <a:endParaRPr lang="el-GR" dirty="0"/>
          </a:p>
        </p:txBody>
      </p:sp>
      <p:sp>
        <p:nvSpPr>
          <p:cNvPr id="3" name="Θέση περιεχομένου 2"/>
          <p:cNvSpPr>
            <a:spLocks noGrp="1"/>
          </p:cNvSpPr>
          <p:nvPr>
            <p:ph idx="1"/>
          </p:nvPr>
        </p:nvSpPr>
        <p:spPr>
          <a:xfrm>
            <a:off x="680321" y="2336873"/>
            <a:ext cx="9613861" cy="1585903"/>
          </a:xfrm>
        </p:spPr>
        <p:txBody>
          <a:bodyPr/>
          <a:lstStyle/>
          <a:p>
            <a:r>
              <a:rPr lang="en-US" dirty="0"/>
              <a:t>In Russia, the Easter meal is accompanied by a knob of butter fashioned into the shape of a lamb. It dates back to ancient times when it was considered a lucky omen to meet a lamb.</a:t>
            </a:r>
          </a:p>
          <a:p>
            <a:endParaRPr lang="el-GR" dirty="0"/>
          </a:p>
        </p:txBody>
      </p:sp>
      <p:pic>
        <p:nvPicPr>
          <p:cNvPr id="4" name="Εικόνα 3"/>
          <p:cNvPicPr>
            <a:picLocks noChangeAspect="1"/>
          </p:cNvPicPr>
          <p:nvPr/>
        </p:nvPicPr>
        <p:blipFill>
          <a:blip r:embed="rId2"/>
          <a:stretch>
            <a:fillRect/>
          </a:stretch>
        </p:blipFill>
        <p:spPr>
          <a:xfrm>
            <a:off x="2825497" y="3457738"/>
            <a:ext cx="5276088" cy="3162518"/>
          </a:xfrm>
          <a:prstGeom prst="rect">
            <a:avLst/>
          </a:prstGeom>
        </p:spPr>
      </p:pic>
    </p:spTree>
    <p:extLst>
      <p:ext uri="{BB962C8B-B14F-4D97-AF65-F5344CB8AC3E}">
        <p14:creationId xmlns:p14="http://schemas.microsoft.com/office/powerpoint/2010/main" val="692497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b="1" dirty="0"/>
              <a:t> The world's biggest Easter </a:t>
            </a:r>
            <a:r>
              <a:rPr lang="en-US" b="1" dirty="0" err="1"/>
              <a:t>omelette</a:t>
            </a:r>
            <a:r>
              <a:rPr lang="en-US" b="1" dirty="0"/>
              <a:t> in France</a:t>
            </a:r>
            <a:br>
              <a:rPr lang="en-US" b="1" dirty="0"/>
            </a:br>
            <a:endParaRPr lang="el-GR" dirty="0"/>
          </a:p>
        </p:txBody>
      </p:sp>
      <p:sp>
        <p:nvSpPr>
          <p:cNvPr id="3" name="Θέση περιεχομένου 2"/>
          <p:cNvSpPr>
            <a:spLocks noGrp="1"/>
          </p:cNvSpPr>
          <p:nvPr>
            <p:ph idx="1"/>
          </p:nvPr>
        </p:nvSpPr>
        <p:spPr>
          <a:xfrm>
            <a:off x="680321" y="2336873"/>
            <a:ext cx="9613861" cy="2253415"/>
          </a:xfrm>
        </p:spPr>
        <p:txBody>
          <a:bodyPr/>
          <a:lstStyle/>
          <a:p>
            <a:r>
              <a:rPr lang="en-US" dirty="0"/>
              <a:t>On Easter Monday, the residents of </a:t>
            </a:r>
            <a:r>
              <a:rPr lang="en-US" dirty="0" err="1"/>
              <a:t>Haux</a:t>
            </a:r>
            <a:r>
              <a:rPr lang="en-US" dirty="0"/>
              <a:t> usually crack more than 4,500 eggs into a gigantic pan to create a massive Easter </a:t>
            </a:r>
            <a:r>
              <a:rPr lang="en-US" dirty="0" err="1"/>
              <a:t>omelette</a:t>
            </a:r>
            <a:r>
              <a:rPr lang="en-US" dirty="0"/>
              <a:t> that serves over 1,000 people. Each family breaks the eggs in their homes in the morning and they gather in the main square where the eggs are cooked for lunch. And dinner. And breakfast the next morning...</a:t>
            </a:r>
            <a:endParaRPr lang="el-GR" dirty="0"/>
          </a:p>
        </p:txBody>
      </p:sp>
      <p:pic>
        <p:nvPicPr>
          <p:cNvPr id="4" name="Εικόνα 3"/>
          <p:cNvPicPr>
            <a:picLocks noChangeAspect="1"/>
          </p:cNvPicPr>
          <p:nvPr/>
        </p:nvPicPr>
        <p:blipFill>
          <a:blip r:embed="rId2"/>
          <a:stretch>
            <a:fillRect/>
          </a:stretch>
        </p:blipFill>
        <p:spPr>
          <a:xfrm>
            <a:off x="3044952" y="4293818"/>
            <a:ext cx="4503118" cy="2481886"/>
          </a:xfrm>
          <a:prstGeom prst="rect">
            <a:avLst/>
          </a:prstGeom>
        </p:spPr>
      </p:pic>
    </p:spTree>
    <p:extLst>
      <p:ext uri="{BB962C8B-B14F-4D97-AF65-F5344CB8AC3E}">
        <p14:creationId xmlns:p14="http://schemas.microsoft.com/office/powerpoint/2010/main" val="223141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01529" y="1091556"/>
            <a:ext cx="9613861" cy="1080938"/>
          </a:xfrm>
        </p:spPr>
        <p:txBody>
          <a:bodyPr>
            <a:normAutofit fontScale="90000"/>
          </a:bodyPr>
          <a:lstStyle/>
          <a:p>
            <a:r>
              <a:rPr lang="en-US" b="1" dirty="0"/>
              <a:t> A time to splash out, Hungary</a:t>
            </a:r>
            <a:br>
              <a:rPr lang="en-US" b="1" dirty="0"/>
            </a:br>
            <a:r>
              <a:rPr lang="en-US" dirty="0"/>
              <a:t/>
            </a:r>
            <a:br>
              <a:rPr lang="en-US" dirty="0"/>
            </a:br>
            <a:endParaRPr lang="el-GR" dirty="0"/>
          </a:p>
        </p:txBody>
      </p:sp>
      <p:sp>
        <p:nvSpPr>
          <p:cNvPr id="3" name="Θέση περιεχομένου 2"/>
          <p:cNvSpPr>
            <a:spLocks noGrp="1"/>
          </p:cNvSpPr>
          <p:nvPr>
            <p:ph idx="1"/>
          </p:nvPr>
        </p:nvSpPr>
        <p:spPr>
          <a:xfrm>
            <a:off x="680321" y="2336873"/>
            <a:ext cx="9613861" cy="1531039"/>
          </a:xfrm>
        </p:spPr>
        <p:txBody>
          <a:bodyPr/>
          <a:lstStyle/>
          <a:p>
            <a:r>
              <a:rPr lang="en-US" dirty="0"/>
              <a:t>In Hungary, women dress up in traditional clothes on Easter Sunday and get splashed with water.</a:t>
            </a:r>
            <a:endParaRPr lang="el-GR" dirty="0"/>
          </a:p>
        </p:txBody>
      </p:sp>
      <p:pic>
        <p:nvPicPr>
          <p:cNvPr id="4" name="Εικόνα 3"/>
          <p:cNvPicPr>
            <a:picLocks noChangeAspect="1"/>
          </p:cNvPicPr>
          <p:nvPr/>
        </p:nvPicPr>
        <p:blipFill>
          <a:blip r:embed="rId2"/>
          <a:stretch>
            <a:fillRect/>
          </a:stretch>
        </p:blipFill>
        <p:spPr>
          <a:xfrm>
            <a:off x="3162602" y="3237722"/>
            <a:ext cx="5076330" cy="3385278"/>
          </a:xfrm>
          <a:prstGeom prst="rect">
            <a:avLst/>
          </a:prstGeom>
        </p:spPr>
      </p:pic>
    </p:spTree>
    <p:extLst>
      <p:ext uri="{BB962C8B-B14F-4D97-AF65-F5344CB8AC3E}">
        <p14:creationId xmlns:p14="http://schemas.microsoft.com/office/powerpoint/2010/main" val="2203346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782958" y="995824"/>
            <a:ext cx="9613861" cy="1080938"/>
          </a:xfrm>
        </p:spPr>
        <p:txBody>
          <a:bodyPr>
            <a:normAutofit fontScale="90000"/>
          </a:bodyPr>
          <a:lstStyle/>
          <a:p>
            <a:r>
              <a:rPr lang="en-US" b="1" dirty="0" smtClean="0"/>
              <a:t>Crucifixion </a:t>
            </a:r>
            <a:r>
              <a:rPr lang="en-US" b="1" dirty="0"/>
              <a:t>and flagellation in the Philippines</a:t>
            </a:r>
            <a:br>
              <a:rPr lang="en-US" b="1" dirty="0"/>
            </a:br>
            <a:r>
              <a:rPr lang="en-US" dirty="0"/>
              <a:t/>
            </a:r>
            <a:br>
              <a:rPr lang="en-US" dirty="0"/>
            </a:br>
            <a:endParaRPr lang="el-GR" dirty="0"/>
          </a:p>
        </p:txBody>
      </p:sp>
      <p:sp>
        <p:nvSpPr>
          <p:cNvPr id="3" name="Θέση περιεχομένου 2"/>
          <p:cNvSpPr>
            <a:spLocks noGrp="1"/>
          </p:cNvSpPr>
          <p:nvPr>
            <p:ph idx="1"/>
          </p:nvPr>
        </p:nvSpPr>
        <p:spPr>
          <a:xfrm>
            <a:off x="680321" y="2336873"/>
            <a:ext cx="9613861" cy="2263119"/>
          </a:xfrm>
        </p:spPr>
        <p:txBody>
          <a:bodyPr>
            <a:normAutofit fontScale="92500" lnSpcReduction="10000"/>
          </a:bodyPr>
          <a:lstStyle/>
          <a:p>
            <a:r>
              <a:rPr lang="en-US" dirty="0"/>
              <a:t>In the Philippines some devout Catholics have taken to the practice of </a:t>
            </a:r>
            <a:r>
              <a:rPr lang="en-US" b="1" dirty="0">
                <a:hlinkClick r:id="rId2"/>
              </a:rPr>
              <a:t> self-crucifixion and self-flagellation </a:t>
            </a:r>
            <a:r>
              <a:rPr lang="en-US" dirty="0"/>
              <a:t> on Easter. Their thinking is that it helps purify them and cleanse them of the sins of the world. The Roman Catholic Church is not keen on the idea and has been actively trying to discourage this practice, without much success.</a:t>
            </a:r>
          </a:p>
          <a:p>
            <a:r>
              <a:rPr lang="en-US" dirty="0"/>
              <a:t/>
            </a:r>
            <a:br>
              <a:rPr lang="en-US" dirty="0"/>
            </a:br>
            <a:endParaRPr lang="el-GR" dirty="0"/>
          </a:p>
        </p:txBody>
      </p:sp>
      <p:pic>
        <p:nvPicPr>
          <p:cNvPr id="5" name="Εικόνα 4"/>
          <p:cNvPicPr>
            <a:picLocks noChangeAspect="1"/>
          </p:cNvPicPr>
          <p:nvPr/>
        </p:nvPicPr>
        <p:blipFill>
          <a:blip r:embed="rId3"/>
          <a:stretch>
            <a:fillRect/>
          </a:stretch>
        </p:blipFill>
        <p:spPr>
          <a:xfrm>
            <a:off x="2780374" y="3816220"/>
            <a:ext cx="5234622" cy="2911151"/>
          </a:xfrm>
          <a:prstGeom prst="rect">
            <a:avLst/>
          </a:prstGeom>
        </p:spPr>
      </p:pic>
    </p:spTree>
    <p:extLst>
      <p:ext uri="{BB962C8B-B14F-4D97-AF65-F5344CB8AC3E}">
        <p14:creationId xmlns:p14="http://schemas.microsoft.com/office/powerpoint/2010/main" val="1621033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62617" y="1027548"/>
            <a:ext cx="9613861" cy="1080938"/>
          </a:xfrm>
        </p:spPr>
        <p:txBody>
          <a:bodyPr>
            <a:normAutofit fontScale="90000"/>
          </a:bodyPr>
          <a:lstStyle/>
          <a:p>
            <a:r>
              <a:rPr lang="en-US" cap="all" dirty="0"/>
              <a:t>SAN PEDRO CUTUD, THE PHILIPPINES</a:t>
            </a:r>
            <a:br>
              <a:rPr lang="en-US" cap="all" dirty="0"/>
            </a:br>
            <a:r>
              <a:rPr lang="en-US" dirty="0"/>
              <a:t/>
            </a:r>
            <a:br>
              <a:rPr lang="en-US" dirty="0"/>
            </a:br>
            <a:endParaRPr lang="el-GR" dirty="0"/>
          </a:p>
        </p:txBody>
      </p:sp>
      <p:sp>
        <p:nvSpPr>
          <p:cNvPr id="3" name="Θέση περιεχομένου 2"/>
          <p:cNvSpPr>
            <a:spLocks noGrp="1"/>
          </p:cNvSpPr>
          <p:nvPr>
            <p:ph idx="1"/>
          </p:nvPr>
        </p:nvSpPr>
        <p:spPr>
          <a:xfrm>
            <a:off x="680321" y="2336873"/>
            <a:ext cx="5528455" cy="1841935"/>
          </a:xfrm>
        </p:spPr>
        <p:txBody>
          <a:bodyPr>
            <a:normAutofit fontScale="92500" lnSpcReduction="10000"/>
          </a:bodyPr>
          <a:lstStyle/>
          <a:p>
            <a:r>
              <a:rPr lang="en-US" dirty="0"/>
              <a:t>The Philippines is a mostly Catholic country, so it makes sense that its inhabitants take Easter very seriously. each year on Good Friday, a few people in the northern Philippines are nailed to crosses to honor Jesus' crucifixion. </a:t>
            </a:r>
          </a:p>
          <a:p>
            <a:endParaRPr lang="el-GR" dirty="0"/>
          </a:p>
        </p:txBody>
      </p:sp>
      <p:pic>
        <p:nvPicPr>
          <p:cNvPr id="4" name="Εικόνα 3"/>
          <p:cNvPicPr>
            <a:picLocks noChangeAspect="1"/>
          </p:cNvPicPr>
          <p:nvPr/>
        </p:nvPicPr>
        <p:blipFill>
          <a:blip r:embed="rId2"/>
          <a:stretch>
            <a:fillRect/>
          </a:stretch>
        </p:blipFill>
        <p:spPr>
          <a:xfrm>
            <a:off x="7037626" y="2108486"/>
            <a:ext cx="4151582" cy="4135365"/>
          </a:xfrm>
          <a:prstGeom prst="rect">
            <a:avLst/>
          </a:prstGeom>
        </p:spPr>
      </p:pic>
    </p:spTree>
    <p:extLst>
      <p:ext uri="{BB962C8B-B14F-4D97-AF65-F5344CB8AC3E}">
        <p14:creationId xmlns:p14="http://schemas.microsoft.com/office/powerpoint/2010/main" val="193095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45697" y="1164708"/>
            <a:ext cx="4714639" cy="1080938"/>
          </a:xfrm>
        </p:spPr>
        <p:txBody>
          <a:bodyPr>
            <a:normAutofit fontScale="90000"/>
          </a:bodyPr>
          <a:lstStyle/>
          <a:p>
            <a:r>
              <a:rPr lang="en-US" cap="all" dirty="0"/>
              <a:t>CORFU, </a:t>
            </a:r>
            <a:r>
              <a:rPr lang="en-US" cap="all" dirty="0" smtClean="0"/>
              <a:t>GREECE</a:t>
            </a:r>
            <a:r>
              <a:rPr lang="en-US" cap="all" dirty="0"/>
              <a:t/>
            </a:r>
            <a:br>
              <a:rPr lang="en-US" cap="all" dirty="0"/>
            </a:br>
            <a:r>
              <a:rPr lang="en-US" dirty="0"/>
              <a:t/>
            </a:r>
            <a:br>
              <a:rPr lang="en-US" dirty="0"/>
            </a:br>
            <a:endParaRPr lang="el-GR" dirty="0"/>
          </a:p>
        </p:txBody>
      </p:sp>
      <p:sp>
        <p:nvSpPr>
          <p:cNvPr id="3" name="Θέση περιεχομένου 2"/>
          <p:cNvSpPr>
            <a:spLocks noGrp="1"/>
          </p:cNvSpPr>
          <p:nvPr>
            <p:ph idx="1"/>
          </p:nvPr>
        </p:nvSpPr>
        <p:spPr>
          <a:xfrm>
            <a:off x="506585" y="2245646"/>
            <a:ext cx="5574175" cy="3599316"/>
          </a:xfrm>
        </p:spPr>
        <p:txBody>
          <a:bodyPr>
            <a:normAutofit fontScale="92500" lnSpcReduction="10000"/>
          </a:bodyPr>
          <a:lstStyle/>
          <a:p>
            <a:r>
              <a:rPr lang="en-US" dirty="0"/>
              <a:t>On the morning of Holy Saturday, the traditional takes place on the Greek island of Corfu. People throw pots, pans, and other earthenware often filled with water out of their windows, smashing them on the street. Some say the custom derives from the Venetians, who on New Year's Day used to throw out all of their old items,  . Others believe the throwing of the pots welcomes spring, symbolizing the new crops that will be gathered in the new pots.</a:t>
            </a:r>
          </a:p>
          <a:p>
            <a:endParaRPr lang="el-GR" dirty="0"/>
          </a:p>
        </p:txBody>
      </p:sp>
      <p:pic>
        <p:nvPicPr>
          <p:cNvPr id="4" name="Εικόνα 3"/>
          <p:cNvPicPr>
            <a:picLocks noChangeAspect="1"/>
          </p:cNvPicPr>
          <p:nvPr/>
        </p:nvPicPr>
        <p:blipFill>
          <a:blip r:embed="rId2"/>
          <a:stretch>
            <a:fillRect/>
          </a:stretch>
        </p:blipFill>
        <p:spPr>
          <a:xfrm>
            <a:off x="6534313" y="2245646"/>
            <a:ext cx="4127722" cy="4127722"/>
          </a:xfrm>
          <a:prstGeom prst="rect">
            <a:avLst/>
          </a:prstGeom>
        </p:spPr>
      </p:pic>
    </p:spTree>
    <p:extLst>
      <p:ext uri="{BB962C8B-B14F-4D97-AF65-F5344CB8AC3E}">
        <p14:creationId xmlns:p14="http://schemas.microsoft.com/office/powerpoint/2010/main" val="137383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34217" y="1064124"/>
            <a:ext cx="9613861" cy="1080938"/>
          </a:xfrm>
        </p:spPr>
        <p:txBody>
          <a:bodyPr>
            <a:normAutofit fontScale="90000"/>
          </a:bodyPr>
          <a:lstStyle/>
          <a:p>
            <a:r>
              <a:rPr lang="en-US" cap="all" dirty="0"/>
              <a:t>JERUSALEM, ISRAEL</a:t>
            </a:r>
            <a:br>
              <a:rPr lang="en-US" cap="all" dirty="0"/>
            </a:br>
            <a:r>
              <a:rPr lang="en-US" dirty="0"/>
              <a:t/>
            </a:r>
            <a:br>
              <a:rPr lang="en-US" dirty="0"/>
            </a:br>
            <a:endParaRPr lang="el-GR" dirty="0"/>
          </a:p>
        </p:txBody>
      </p:sp>
      <p:sp>
        <p:nvSpPr>
          <p:cNvPr id="3" name="Θέση περιεχομένου 2"/>
          <p:cNvSpPr>
            <a:spLocks noGrp="1"/>
          </p:cNvSpPr>
          <p:nvPr>
            <p:ph idx="1"/>
          </p:nvPr>
        </p:nvSpPr>
        <p:spPr>
          <a:xfrm>
            <a:off x="680321" y="2336873"/>
            <a:ext cx="4422031" cy="3599316"/>
          </a:xfrm>
        </p:spPr>
        <p:txBody>
          <a:bodyPr>
            <a:normAutofit fontScale="92500" lnSpcReduction="20000"/>
          </a:bodyPr>
          <a:lstStyle/>
          <a:p>
            <a:r>
              <a:rPr lang="en-US" dirty="0"/>
              <a:t>Taking place in the city where it is believed Jesus was crucified, Christians celebrate Good Friday by walking the same path Jesus did on the day he was nailed to the cross, . Taking note of his pain that fateful day, some of those who participate carry a cross with them in remembrance. On Easter Sunday, many pilgrims attend a church service at Garden Tomb — the area it is believed Jesus was buried.</a:t>
            </a:r>
          </a:p>
          <a:p>
            <a:endParaRPr lang="el-GR" dirty="0"/>
          </a:p>
        </p:txBody>
      </p:sp>
      <p:pic>
        <p:nvPicPr>
          <p:cNvPr id="4" name="Εικόνα 3"/>
          <p:cNvPicPr>
            <a:picLocks noChangeAspect="1"/>
          </p:cNvPicPr>
          <p:nvPr/>
        </p:nvPicPr>
        <p:blipFill>
          <a:blip r:embed="rId2"/>
          <a:stretch>
            <a:fillRect/>
          </a:stretch>
        </p:blipFill>
        <p:spPr>
          <a:xfrm>
            <a:off x="5992177" y="1450657"/>
            <a:ext cx="4962525" cy="4962525"/>
          </a:xfrm>
          <a:prstGeom prst="rect">
            <a:avLst/>
          </a:prstGeom>
        </p:spPr>
      </p:pic>
    </p:spTree>
    <p:extLst>
      <p:ext uri="{BB962C8B-B14F-4D97-AF65-F5344CB8AC3E}">
        <p14:creationId xmlns:p14="http://schemas.microsoft.com/office/powerpoint/2010/main" val="3940534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THANKS FOR WATCHING !!!!! </a:t>
            </a:r>
            <a:endParaRPr lang="el-GR" dirty="0"/>
          </a:p>
        </p:txBody>
      </p:sp>
      <p:sp>
        <p:nvSpPr>
          <p:cNvPr id="4" name="TextBox 3"/>
          <p:cNvSpPr txBox="1"/>
          <p:nvPr/>
        </p:nvSpPr>
        <p:spPr>
          <a:xfrm>
            <a:off x="680321" y="2386584"/>
            <a:ext cx="6720840" cy="1015663"/>
          </a:xfrm>
          <a:prstGeom prst="rect">
            <a:avLst/>
          </a:prstGeom>
          <a:noFill/>
        </p:spPr>
        <p:txBody>
          <a:bodyPr wrap="square" rtlCol="0">
            <a:spAutoFit/>
          </a:bodyPr>
          <a:lstStyle/>
          <a:p>
            <a:r>
              <a:rPr lang="en-US" sz="6000" dirty="0" smtClean="0"/>
              <a:t>GROUP C</a:t>
            </a:r>
            <a:endParaRPr lang="el-GR" sz="6000" dirty="0"/>
          </a:p>
        </p:txBody>
      </p:sp>
      <p:sp>
        <p:nvSpPr>
          <p:cNvPr id="5" name="Γελαστό πρόσωπο 4"/>
          <p:cNvSpPr/>
          <p:nvPr/>
        </p:nvSpPr>
        <p:spPr>
          <a:xfrm>
            <a:off x="7525512" y="2651760"/>
            <a:ext cx="2768670" cy="2962656"/>
          </a:xfrm>
          <a:prstGeom prst="smileyFac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85709751"/>
      </p:ext>
    </p:extLst>
  </p:cSld>
  <p:clrMapOvr>
    <a:masterClrMapping/>
  </p:clrMapOvr>
</p:sld>
</file>

<file path=ppt/theme/theme1.xml><?xml version="1.0" encoding="utf-8"?>
<a:theme xmlns:a="http://schemas.openxmlformats.org/drawingml/2006/main" name="Βερολίνο">
  <a:themeElements>
    <a:clrScheme name="Βερολίνο">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Βερολίνο">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ερολίνο">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Ion Boardroom</Template>
  <TotalTime>35</TotalTime>
  <Words>381</Words>
  <Application>Microsoft Office PowerPoint</Application>
  <PresentationFormat>Widescreen</PresentationFormat>
  <Paragraphs>18</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Trebuchet MS</vt:lpstr>
      <vt:lpstr>Βερολίνο</vt:lpstr>
      <vt:lpstr>Easter customs of foreign countries</vt:lpstr>
      <vt:lpstr>The butter lambs of Russia </vt:lpstr>
      <vt:lpstr> The world's biggest Easter omelette in France </vt:lpstr>
      <vt:lpstr> A time to splash out, Hungary  </vt:lpstr>
      <vt:lpstr>Crucifixion and flagellation in the Philippines  </vt:lpstr>
      <vt:lpstr>SAN PEDRO CUTUD, THE PHILIPPINES  </vt:lpstr>
      <vt:lpstr>CORFU, GREECE  </vt:lpstr>
      <vt:lpstr>JERUSALEM, ISRAEL  </vt:lpstr>
      <vt:lpstr>THANKS FOR WATCHING !!!!!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Easter customs of foreign countries</dc:title>
  <dc:creator>dstas</dc:creator>
  <cp:lastModifiedBy>Δημήτριος Κοτσώνης</cp:lastModifiedBy>
  <cp:revision>5</cp:revision>
  <dcterms:created xsi:type="dcterms:W3CDTF">2021-05-10T14:47:59Z</dcterms:created>
  <dcterms:modified xsi:type="dcterms:W3CDTF">2021-05-18T18:24:54Z</dcterms:modified>
</cp:coreProperties>
</file>