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9" r:id="rId4"/>
    <p:sldId id="260" r:id="rId5"/>
    <p:sldId id="261" r:id="rId6"/>
    <p:sldId id="262"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D3FE42E8-8B57-452D-A122-4DCE9AC771EF}" type="datetime1">
              <a:rPr lang="en-US" smtClean="0"/>
              <a:t>1/27/2021</a:t>
            </a:fld>
            <a:endParaRPr lang="en-US"/>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16702017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D3FE42E8-8B57-452D-A122-4DCE9AC771EF}" type="datetime1">
              <a:rPr lang="en-US" smtClean="0"/>
              <a:t>1/27/2021</a:t>
            </a:fld>
            <a:endParaRPr lang="en-US"/>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11052173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a:t>Κάντε κλικ για να επεξεργαστείτε τον τίτλο υποδείγματος</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D3FE42E8-8B57-452D-A122-4DCE9AC771EF}" type="datetime1">
              <a:rPr lang="en-US" smtClean="0"/>
              <a:t>1/27/2021</a:t>
            </a:fld>
            <a:endParaRPr lang="en-US"/>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122976445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a:t>Κάντε κλικ για να επεξεργαστείτε τον τίτλο υποδείγματος</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l-GR"/>
              <a:t>Στυλ κειμένου υποδείγματος</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D3FE42E8-8B57-452D-A122-4DCE9AC771EF}" type="datetime1">
              <a:rPr lang="en-US" smtClean="0"/>
              <a:t>1/27/2021</a:t>
            </a:fld>
            <a:endParaRPr lang="en-US"/>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8E28480-1C08-4458-AD97-0283E6FFD09D}"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13858805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D3FE42E8-8B57-452D-A122-4DCE9AC771EF}" type="datetime1">
              <a:rPr lang="en-US" smtClean="0"/>
              <a:t>1/27/2021</a:t>
            </a:fld>
            <a:endParaRPr lang="en-US"/>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356354972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3FE42E8-8B57-452D-A122-4DCE9AC771EF}" type="datetime1">
              <a:rPr lang="en-US" smtClean="0"/>
              <a:t>1/27/2021</a:t>
            </a:fld>
            <a:endParaRPr lang="en-US"/>
          </a:p>
        </p:txBody>
      </p:sp>
      <p:sp>
        <p:nvSpPr>
          <p:cNvPr id="4"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52670242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3FE42E8-8B57-452D-A122-4DCE9AC771EF}" type="datetime1">
              <a:rPr lang="en-US" smtClean="0"/>
              <a:t>1/27/2021</a:t>
            </a:fld>
            <a:endParaRPr lang="en-US"/>
          </a:p>
        </p:txBody>
      </p:sp>
      <p:sp>
        <p:nvSpPr>
          <p:cNvPr id="4"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396653179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nchorCtr="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3FE42E8-8B57-452D-A122-4DCE9AC771EF}" type="datetime1">
              <a:rPr lang="en-US" smtClean="0"/>
              <a:t>1/27/2021</a:t>
            </a:fld>
            <a:endParaRPr lang="en-US"/>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202666077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3FE42E8-8B57-452D-A122-4DCE9AC771EF}" type="datetime1">
              <a:rPr lang="en-US" smtClean="0"/>
              <a:t>1/27/2021</a:t>
            </a:fld>
            <a:endParaRPr lang="en-US"/>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73799356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3"/>
          <p:cNvSpPr>
            <a:spLocks noGrp="1"/>
          </p:cNvSpPr>
          <p:nvPr>
            <p:ph type="dt" sz="half" idx="10"/>
          </p:nvPr>
        </p:nvSpPr>
        <p:spPr/>
        <p:txBody>
          <a:bodyPr/>
          <a:lstStyle/>
          <a:p>
            <a:fld id="{D3FE42E8-8B57-452D-A122-4DCE9AC771EF}" type="datetime1">
              <a:rPr lang="en-US" smtClean="0"/>
              <a:t>1/27/2021</a:t>
            </a:fld>
            <a:endParaRPr lang="en-US"/>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123410215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D3FE42E8-8B57-452D-A122-4DCE9AC771EF}" type="datetime1">
              <a:rPr lang="en-US" smtClean="0"/>
              <a:t>1/27/2021</a:t>
            </a:fld>
            <a:endParaRPr lang="en-US"/>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388887638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D3FE42E8-8B57-452D-A122-4DCE9AC771EF}" type="datetime1">
              <a:rPr lang="en-US" smtClean="0"/>
              <a:t>1/27/2021</a:t>
            </a:fld>
            <a:endParaRPr lang="en-US"/>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180206230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D3FE42E8-8B57-452D-A122-4DCE9AC771EF}" type="datetime1">
              <a:rPr lang="en-US" smtClean="0"/>
              <a:t>1/27/2021</a:t>
            </a:fld>
            <a:endParaRPr lang="en-US"/>
          </a:p>
        </p:txBody>
      </p:sp>
      <p:sp>
        <p:nvSpPr>
          <p:cNvPr id="8" name="Footer Placeholder 7"/>
          <p:cNvSpPr>
            <a:spLocks noGrp="1"/>
          </p:cNvSpPr>
          <p:nvPr>
            <p:ph type="ftr" sz="quarter" idx="11"/>
          </p:nvPr>
        </p:nvSpPr>
        <p:spPr/>
        <p:txBody>
          <a:bodyPr/>
          <a:lstStyle/>
          <a:p>
            <a:r>
              <a:rPr lang="en-US"/>
              <a:t>Sample Footer Text</a:t>
            </a:r>
            <a:endParaRPr lang="en-US" dirty="0"/>
          </a:p>
        </p:txBody>
      </p:sp>
      <p:sp>
        <p:nvSpPr>
          <p:cNvPr id="9" name="Slide Number Placeholder 8"/>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4491807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7" name="Date Placeholder 2"/>
          <p:cNvSpPr>
            <a:spLocks noGrp="1"/>
          </p:cNvSpPr>
          <p:nvPr>
            <p:ph type="dt" sz="half" idx="10"/>
          </p:nvPr>
        </p:nvSpPr>
        <p:spPr/>
        <p:txBody>
          <a:bodyPr/>
          <a:lstStyle/>
          <a:p>
            <a:fld id="{D3FE42E8-8B57-452D-A122-4DCE9AC771EF}" type="datetime1">
              <a:rPr lang="en-US" smtClean="0"/>
              <a:t>1/27/2021</a:t>
            </a:fld>
            <a:endParaRPr lang="en-US"/>
          </a:p>
        </p:txBody>
      </p:sp>
      <p:sp>
        <p:nvSpPr>
          <p:cNvPr id="5" name="Footer Placeholder 3"/>
          <p:cNvSpPr>
            <a:spLocks noGrp="1"/>
          </p:cNvSpPr>
          <p:nvPr>
            <p:ph type="ftr" sz="quarter" idx="11"/>
          </p:nvPr>
        </p:nvSpPr>
        <p:spPr/>
        <p:txBody>
          <a:bodyPr/>
          <a:lstStyle/>
          <a:p>
            <a:r>
              <a:rPr lang="en-US"/>
              <a:t>Sample Footer Text</a:t>
            </a:r>
            <a:endParaRPr lang="en-US" dirty="0"/>
          </a:p>
        </p:txBody>
      </p:sp>
      <p:sp>
        <p:nvSpPr>
          <p:cNvPr id="6" name="Slide Number Placeholder 4"/>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54428972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3FE42E8-8B57-452D-A122-4DCE9AC771EF}" type="datetime1">
              <a:rPr lang="en-US" smtClean="0"/>
              <a:t>1/27/2021</a:t>
            </a:fld>
            <a:endParaRPr lang="en-US"/>
          </a:p>
        </p:txBody>
      </p:sp>
      <p:sp>
        <p:nvSpPr>
          <p:cNvPr id="5" name="Footer Placeholder 2"/>
          <p:cNvSpPr>
            <a:spLocks noGrp="1"/>
          </p:cNvSpPr>
          <p:nvPr>
            <p:ph type="ftr" sz="quarter" idx="11"/>
          </p:nvPr>
        </p:nvSpPr>
        <p:spPr/>
        <p:txBody>
          <a:bodyPr/>
          <a:lstStyle/>
          <a:p>
            <a:r>
              <a:rPr lang="en-US"/>
              <a:t>Sample Footer Text</a:t>
            </a:r>
            <a:endParaRPr lang="en-US" dirty="0"/>
          </a:p>
        </p:txBody>
      </p:sp>
      <p:sp>
        <p:nvSpPr>
          <p:cNvPr id="6" name="Slide Number Placeholder 3"/>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84140510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7" name="Date Placeholder 4"/>
          <p:cNvSpPr>
            <a:spLocks noGrp="1"/>
          </p:cNvSpPr>
          <p:nvPr>
            <p:ph type="dt" sz="half" idx="10"/>
          </p:nvPr>
        </p:nvSpPr>
        <p:spPr/>
        <p:txBody>
          <a:bodyPr/>
          <a:lstStyle/>
          <a:p>
            <a:fld id="{D3FE42E8-8B57-452D-A122-4DCE9AC771EF}" type="datetime1">
              <a:rPr lang="en-US" smtClean="0"/>
              <a:t>1/27/2021</a:t>
            </a:fld>
            <a:endParaRPr lang="en-US"/>
          </a:p>
        </p:txBody>
      </p:sp>
      <p:sp>
        <p:nvSpPr>
          <p:cNvPr id="5" name="Footer Placeholder 5"/>
          <p:cNvSpPr>
            <a:spLocks noGrp="1"/>
          </p:cNvSpPr>
          <p:nvPr>
            <p:ph type="ftr" sz="quarter" idx="11"/>
          </p:nvPr>
        </p:nvSpPr>
        <p:spPr/>
        <p:txBody>
          <a:bodyPr/>
          <a:lstStyle/>
          <a:p>
            <a:r>
              <a:rPr lang="en-US"/>
              <a:t>Sample Footer Text</a:t>
            </a:r>
            <a:endParaRPr lang="en-US" dirty="0"/>
          </a:p>
        </p:txBody>
      </p:sp>
      <p:sp>
        <p:nvSpPr>
          <p:cNvPr id="6" name="Slide Number Placeholder 6"/>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163760853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D3FE42E8-8B57-452D-A122-4DCE9AC771EF}" type="datetime1">
              <a:rPr lang="en-US" smtClean="0"/>
              <a:t>1/27/2021</a:t>
            </a:fld>
            <a:endParaRPr lang="en-US"/>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347008475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3FE42E8-8B57-452D-A122-4DCE9AC771EF}" type="datetime1">
              <a:rPr lang="en-US" smtClean="0"/>
              <a:t>1/27/2021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Sample Footer Text</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427202679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Egypt" TargetMode="External"/><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03B76B-448F-4E1A-AA9F-0AD2B52E9D1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952508" y="0"/>
            <a:ext cx="10286985" cy="6857990"/>
          </a:xfrm>
          <a:prstGeom prst="rect">
            <a:avLst/>
          </a:prstGeom>
        </p:spPr>
      </p:pic>
      <p:sp>
        <p:nvSpPr>
          <p:cNvPr id="2" name="Τίτλος 1">
            <a:extLst>
              <a:ext uri="{FF2B5EF4-FFF2-40B4-BE49-F238E27FC236}">
                <a16:creationId xmlns:a16="http://schemas.microsoft.com/office/drawing/2014/main" id="{6FED11AB-1630-46BB-8452-709EE7EA6A21}"/>
              </a:ext>
            </a:extLst>
          </p:cNvPr>
          <p:cNvSpPr>
            <a:spLocks noGrp="1"/>
          </p:cNvSpPr>
          <p:nvPr>
            <p:ph type="ctrTitle"/>
          </p:nvPr>
        </p:nvSpPr>
        <p:spPr>
          <a:xfrm>
            <a:off x="1352549" y="530441"/>
            <a:ext cx="9486900" cy="1671509"/>
          </a:xfrm>
        </p:spPr>
        <p:txBody>
          <a:bodyPr>
            <a:normAutofit/>
          </a:bodyPr>
          <a:lstStyle/>
          <a:p>
            <a:r>
              <a:rPr lang="en-US" dirty="0">
                <a:solidFill>
                  <a:srgbClr val="FFFFFF"/>
                </a:solidFill>
              </a:rPr>
              <a:t>EGYPT</a:t>
            </a:r>
            <a:endParaRPr lang="el-GR" dirty="0">
              <a:solidFill>
                <a:srgbClr val="FFFFFF"/>
              </a:solidFill>
            </a:endParaRPr>
          </a:p>
        </p:txBody>
      </p:sp>
      <p:sp>
        <p:nvSpPr>
          <p:cNvPr id="5" name="TextBox 4">
            <a:extLst>
              <a:ext uri="{FF2B5EF4-FFF2-40B4-BE49-F238E27FC236}">
                <a16:creationId xmlns:a16="http://schemas.microsoft.com/office/drawing/2014/main" id="{5C4257A3-143B-4DFA-BBF2-D7D5D0E7671D}"/>
              </a:ext>
            </a:extLst>
          </p:cNvPr>
          <p:cNvSpPr txBox="1"/>
          <p:nvPr/>
        </p:nvSpPr>
        <p:spPr>
          <a:xfrm>
            <a:off x="952508" y="6858000"/>
            <a:ext cx="10286985" cy="230832"/>
          </a:xfrm>
          <a:prstGeom prst="rect">
            <a:avLst/>
          </a:prstGeom>
          <a:noFill/>
        </p:spPr>
        <p:txBody>
          <a:bodyPr wrap="square" rtlCol="0">
            <a:spAutoFit/>
          </a:bodyPr>
          <a:lstStyle/>
          <a:p>
            <a:r>
              <a:rPr lang="el-GR" sz="900">
                <a:hlinkClick r:id="rId3" tooltip="https://en.wikipedia.org/wiki/Egypt"/>
              </a:rPr>
              <a:t>Αυτή η φωτογραφία</a:t>
            </a:r>
            <a:r>
              <a:rPr lang="el-GR" sz="900"/>
              <a:t> από Άγνωστος συντάκτης με άδεια χρήσης </a:t>
            </a:r>
            <a:r>
              <a:rPr lang="el-GR" sz="900">
                <a:hlinkClick r:id="rId4" tooltip="https://creativecommons.org/licenses/by-sa/3.0/"/>
              </a:rPr>
              <a:t>CC BY-SA</a:t>
            </a:r>
            <a:endParaRPr lang="el-GR" sz="900"/>
          </a:p>
        </p:txBody>
      </p:sp>
    </p:spTree>
    <p:extLst>
      <p:ext uri="{BB962C8B-B14F-4D97-AF65-F5344CB8AC3E}">
        <p14:creationId xmlns:p14="http://schemas.microsoft.com/office/powerpoint/2010/main" val="329721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A5B3FC-4ECD-4036-92F1-96B1E2742D98}"/>
              </a:ext>
            </a:extLst>
          </p:cNvPr>
          <p:cNvSpPr>
            <a:spLocks noGrp="1"/>
          </p:cNvSpPr>
          <p:nvPr>
            <p:ph type="title"/>
          </p:nvPr>
        </p:nvSpPr>
        <p:spPr>
          <a:xfrm>
            <a:off x="3981605" y="222681"/>
            <a:ext cx="3401064" cy="1447800"/>
          </a:xfrm>
        </p:spPr>
        <p:txBody>
          <a:bodyPr/>
          <a:lstStyle/>
          <a:p>
            <a:pPr algn="ctr"/>
            <a:r>
              <a:rPr lang="en-US" b="1" u="sng" dirty="0">
                <a:effectLst>
                  <a:outerShdw blurRad="38100" dist="38100" dir="2700000" algn="tl">
                    <a:srgbClr val="000000">
                      <a:alpha val="43137"/>
                    </a:srgbClr>
                  </a:outerShdw>
                </a:effectLst>
              </a:rPr>
              <a:t>EGYPT</a:t>
            </a:r>
            <a:endParaRPr lang="el-GR" b="1" u="sng" dirty="0">
              <a:effectLst>
                <a:outerShdw blurRad="38100" dist="38100" dir="2700000" algn="tl">
                  <a:srgbClr val="000000">
                    <a:alpha val="43137"/>
                  </a:srgbClr>
                </a:outerShdw>
              </a:effectLst>
            </a:endParaRPr>
          </a:p>
        </p:txBody>
      </p:sp>
      <p:pic>
        <p:nvPicPr>
          <p:cNvPr id="5" name="Θέση περιεχομένου 4">
            <a:extLst>
              <a:ext uri="{FF2B5EF4-FFF2-40B4-BE49-F238E27FC236}">
                <a16:creationId xmlns:a16="http://schemas.microsoft.com/office/drawing/2014/main" id="{CF918B16-8CA5-4A3E-9D65-281D86C87620}"/>
              </a:ext>
            </a:extLst>
          </p:cNvPr>
          <p:cNvPicPr>
            <a:picLocks noGrp="1" noChangeAspect="1"/>
          </p:cNvPicPr>
          <p:nvPr>
            <p:ph idx="1"/>
          </p:nvPr>
        </p:nvPicPr>
        <p:blipFill>
          <a:blip r:embed="rId2"/>
          <a:stretch>
            <a:fillRect/>
          </a:stretch>
        </p:blipFill>
        <p:spPr>
          <a:xfrm>
            <a:off x="4890599" y="2445700"/>
            <a:ext cx="7428310" cy="3133818"/>
          </a:xfrm>
          <a:prstGeom prst="rect">
            <a:avLst/>
          </a:prstGeom>
        </p:spPr>
      </p:pic>
      <p:sp>
        <p:nvSpPr>
          <p:cNvPr id="4" name="Θέση κειμένου 3">
            <a:extLst>
              <a:ext uri="{FF2B5EF4-FFF2-40B4-BE49-F238E27FC236}">
                <a16:creationId xmlns:a16="http://schemas.microsoft.com/office/drawing/2014/main" id="{1314F4B0-2F4E-4E80-BD0D-2D15F263A1D6}"/>
              </a:ext>
            </a:extLst>
          </p:cNvPr>
          <p:cNvSpPr>
            <a:spLocks noGrp="1"/>
          </p:cNvSpPr>
          <p:nvPr>
            <p:ph type="body" sz="half" idx="2"/>
          </p:nvPr>
        </p:nvSpPr>
        <p:spPr>
          <a:xfrm>
            <a:off x="1119442" y="2445700"/>
            <a:ext cx="3401063" cy="2895599"/>
          </a:xfrm>
        </p:spPr>
        <p:txBody>
          <a:bodyPr>
            <a:noAutofit/>
          </a:bodyPr>
          <a:lstStyle/>
          <a:p>
            <a:r>
              <a:rPr lang="en-US" dirty="0">
                <a:latin typeface="Arial" panose="020B0604020202020204" pitchFamily="34" charset="0"/>
                <a:cs typeface="Arial" panose="020B0604020202020204" pitchFamily="34" charset="0"/>
              </a:rPr>
              <a:t>Egypt, is a transcontinental country spanning the northeast corner of Africa and southwest corner of Asia by a land bridge formed by the Sinai Peninsula. Egypt is a Mediterranean country bordered by the Gaza Strip (Palestine) and Israel to the northeast, the Gulf of Aqaba and the Red Sea to the east, Sudan to the south, and Libya to the west. Across the Gulf of Aqaba lies Jordan, across the Red Sea lies Saudi Arabia, and across the Mediterranean lie Greece, Turkey and Cyprus, although none share a land border with Egypt.</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3368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FB68764-DE2C-47F9-BC31-2600DFE68539}"/>
              </a:ext>
            </a:extLst>
          </p:cNvPr>
          <p:cNvSpPr>
            <a:spLocks noGrp="1"/>
          </p:cNvSpPr>
          <p:nvPr>
            <p:ph type="title"/>
          </p:nvPr>
        </p:nvSpPr>
        <p:spPr>
          <a:xfrm>
            <a:off x="3981605" y="109221"/>
            <a:ext cx="3401064" cy="1447800"/>
          </a:xfrm>
        </p:spPr>
        <p:txBody>
          <a:bodyPr/>
          <a:lstStyle/>
          <a:p>
            <a:pPr algn="ctr"/>
            <a:r>
              <a:rPr lang="en-US" b="1" u="sng" dirty="0">
                <a:effectLst>
                  <a:outerShdw blurRad="38100" dist="38100" dir="2700000" algn="tl">
                    <a:srgbClr val="000000">
                      <a:alpha val="43137"/>
                    </a:srgbClr>
                  </a:outerShdw>
                </a:effectLst>
              </a:rPr>
              <a:t>THE FAMOUS PYRAMIDS</a:t>
            </a:r>
            <a:endParaRPr lang="el-GR" b="1" u="sng" dirty="0">
              <a:effectLst>
                <a:outerShdw blurRad="38100" dist="38100" dir="2700000" algn="tl">
                  <a:srgbClr val="000000">
                    <a:alpha val="43137"/>
                  </a:srgbClr>
                </a:outerShdw>
              </a:effectLst>
            </a:endParaRPr>
          </a:p>
        </p:txBody>
      </p:sp>
      <p:pic>
        <p:nvPicPr>
          <p:cNvPr id="5" name="Θέση περιεχομένου 4">
            <a:extLst>
              <a:ext uri="{FF2B5EF4-FFF2-40B4-BE49-F238E27FC236}">
                <a16:creationId xmlns:a16="http://schemas.microsoft.com/office/drawing/2014/main" id="{1B9C28F2-8E23-4BF8-A99A-68386D8A8598}"/>
              </a:ext>
            </a:extLst>
          </p:cNvPr>
          <p:cNvPicPr>
            <a:picLocks noGrp="1" noChangeAspect="1"/>
          </p:cNvPicPr>
          <p:nvPr>
            <p:ph idx="1"/>
          </p:nvPr>
        </p:nvPicPr>
        <p:blipFill>
          <a:blip r:embed="rId2"/>
          <a:stretch>
            <a:fillRect/>
          </a:stretch>
        </p:blipFill>
        <p:spPr>
          <a:xfrm>
            <a:off x="6096000" y="2127963"/>
            <a:ext cx="5195888" cy="3896916"/>
          </a:xfrm>
          <a:prstGeom prst="rect">
            <a:avLst/>
          </a:prstGeom>
        </p:spPr>
      </p:pic>
      <p:sp>
        <p:nvSpPr>
          <p:cNvPr id="4" name="Θέση κειμένου 3">
            <a:extLst>
              <a:ext uri="{FF2B5EF4-FFF2-40B4-BE49-F238E27FC236}">
                <a16:creationId xmlns:a16="http://schemas.microsoft.com/office/drawing/2014/main" id="{C9E54296-8C15-4D9E-B0BE-3C31EFA52B74}"/>
              </a:ext>
            </a:extLst>
          </p:cNvPr>
          <p:cNvSpPr>
            <a:spLocks noGrp="1"/>
          </p:cNvSpPr>
          <p:nvPr>
            <p:ph type="body" sz="half" idx="2"/>
          </p:nvPr>
        </p:nvSpPr>
        <p:spPr>
          <a:xfrm>
            <a:off x="1305873" y="2127963"/>
            <a:ext cx="3401063" cy="2895599"/>
          </a:xfrm>
        </p:spPr>
        <p:txBody>
          <a:bodyPr>
            <a:noAutofit/>
          </a:bodyPr>
          <a:lstStyle/>
          <a:p>
            <a:r>
              <a:rPr lang="en-US" dirty="0">
                <a:latin typeface="Arial" panose="020B0604020202020204" pitchFamily="34" charset="0"/>
                <a:cs typeface="Arial" panose="020B0604020202020204" pitchFamily="34" charset="0"/>
              </a:rPr>
              <a:t>The earliest known Egyptian pyramids are found at Saqqara, northwest of Memphis, although at least one step-pyramid-like structure has been found at Saqqara, dating to the 1st Dynasty: Mastaba 3808, which has been attributed to the reign of Pharaoh Anedjib, with inscriptions, and other archaeological remains of the period, suggesting there may have been others. The otherwise earliest among these is the Pyramid of Djoser built c. 2630–2610 BC during the Third Dynasty. This pyramid and its surrounding complex are generally considered to be the world's oldest monumental structures constructed of dressed masonry.</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1594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3605CA-2E38-4A3B-B810-9A440347F0B0}"/>
              </a:ext>
            </a:extLst>
          </p:cNvPr>
          <p:cNvSpPr>
            <a:spLocks noGrp="1"/>
          </p:cNvSpPr>
          <p:nvPr>
            <p:ph type="title"/>
          </p:nvPr>
        </p:nvSpPr>
        <p:spPr>
          <a:xfrm>
            <a:off x="3981550" y="329213"/>
            <a:ext cx="3401064" cy="1447800"/>
          </a:xfrm>
        </p:spPr>
        <p:txBody>
          <a:bodyPr/>
          <a:lstStyle/>
          <a:p>
            <a:pPr algn="ctr"/>
            <a:r>
              <a:rPr lang="en-US" b="1" u="sng" dirty="0">
                <a:effectLst>
                  <a:outerShdw blurRad="38100" dist="38100" dir="2700000" algn="tl">
                    <a:srgbClr val="000000">
                      <a:alpha val="43137"/>
                    </a:srgbClr>
                  </a:outerShdw>
                </a:effectLst>
              </a:rPr>
              <a:t>THE SPHINX</a:t>
            </a:r>
            <a:endParaRPr lang="el-GR" b="1" u="sng" dirty="0">
              <a:effectLst>
                <a:outerShdw blurRad="38100" dist="38100" dir="2700000" algn="tl">
                  <a:srgbClr val="000000">
                    <a:alpha val="43137"/>
                  </a:srgbClr>
                </a:outerShdw>
              </a:effectLst>
            </a:endParaRPr>
          </a:p>
        </p:txBody>
      </p:sp>
      <p:pic>
        <p:nvPicPr>
          <p:cNvPr id="5" name="Θέση περιεχομένου 4">
            <a:extLst>
              <a:ext uri="{FF2B5EF4-FFF2-40B4-BE49-F238E27FC236}">
                <a16:creationId xmlns:a16="http://schemas.microsoft.com/office/drawing/2014/main" id="{E3DA873D-C1B4-45EF-9D61-14D67761D06F}"/>
              </a:ext>
            </a:extLst>
          </p:cNvPr>
          <p:cNvPicPr>
            <a:picLocks noGrp="1" noChangeAspect="1"/>
          </p:cNvPicPr>
          <p:nvPr>
            <p:ph idx="1"/>
          </p:nvPr>
        </p:nvPicPr>
        <p:blipFill>
          <a:blip r:embed="rId2"/>
          <a:stretch>
            <a:fillRect/>
          </a:stretch>
        </p:blipFill>
        <p:spPr>
          <a:xfrm>
            <a:off x="5521572" y="2422741"/>
            <a:ext cx="6071020" cy="3602138"/>
          </a:xfrm>
          <a:prstGeom prst="rect">
            <a:avLst/>
          </a:prstGeom>
        </p:spPr>
      </p:pic>
      <p:sp>
        <p:nvSpPr>
          <p:cNvPr id="4" name="Θέση κειμένου 3">
            <a:extLst>
              <a:ext uri="{FF2B5EF4-FFF2-40B4-BE49-F238E27FC236}">
                <a16:creationId xmlns:a16="http://schemas.microsoft.com/office/drawing/2014/main" id="{44D225D0-0991-4DB6-820A-9EDD051F591E}"/>
              </a:ext>
            </a:extLst>
          </p:cNvPr>
          <p:cNvSpPr>
            <a:spLocks noGrp="1"/>
          </p:cNvSpPr>
          <p:nvPr>
            <p:ph type="body" sz="half" idx="2"/>
          </p:nvPr>
        </p:nvSpPr>
        <p:spPr>
          <a:xfrm>
            <a:off x="1154953" y="2422742"/>
            <a:ext cx="3710010" cy="3602138"/>
          </a:xfrm>
        </p:spPr>
        <p:txBody>
          <a:bodyPr/>
          <a:lstStyle/>
          <a:p>
            <a:r>
              <a:rPr lang="en-US" dirty="0"/>
              <a:t>The Great Sphinx of Giza, commonly referred to as the Sphinx of Giza or just the Sphinx, is a limestone statue of a reclining sphinx, a mythical creature with the body of a lion and the head of a human. Facing directly from West to East, it stands on the Giza Plateau on the west bank of the Nile in Giza, Egypt. The face of the Sphinx is </a:t>
            </a:r>
            <a:r>
              <a:rPr lang="en-US" sz="1600" dirty="0"/>
              <a:t>generally</a:t>
            </a:r>
            <a:r>
              <a:rPr lang="en-US" dirty="0"/>
              <a:t> believed to represent the pharaoh Khafre.</a:t>
            </a:r>
            <a:endParaRPr lang="el-GR" dirty="0"/>
          </a:p>
        </p:txBody>
      </p:sp>
    </p:spTree>
    <p:extLst>
      <p:ext uri="{BB962C8B-B14F-4D97-AF65-F5344CB8AC3E}">
        <p14:creationId xmlns:p14="http://schemas.microsoft.com/office/powerpoint/2010/main" val="2502978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C2F1520-BB95-4765-B49A-B5A6DED38E04}"/>
              </a:ext>
            </a:extLst>
          </p:cNvPr>
          <p:cNvSpPr>
            <a:spLocks noGrp="1"/>
          </p:cNvSpPr>
          <p:nvPr>
            <p:ph type="title"/>
          </p:nvPr>
        </p:nvSpPr>
        <p:spPr>
          <a:xfrm>
            <a:off x="3981550" y="222681"/>
            <a:ext cx="3401064" cy="1447800"/>
          </a:xfrm>
        </p:spPr>
        <p:txBody>
          <a:bodyPr/>
          <a:lstStyle/>
          <a:p>
            <a:pPr algn="ctr"/>
            <a:r>
              <a:rPr lang="en-US" b="1" u="sng" dirty="0">
                <a:effectLst>
                  <a:outerShdw blurRad="38100" dist="38100" dir="2700000" algn="tl">
                    <a:srgbClr val="000000">
                      <a:alpha val="43137"/>
                    </a:srgbClr>
                  </a:outerShdw>
                </a:effectLst>
              </a:rPr>
              <a:t>THE WESTERN DESERTS</a:t>
            </a:r>
            <a:endParaRPr lang="el-GR" b="1" u="sng" dirty="0">
              <a:effectLst>
                <a:outerShdw blurRad="38100" dist="38100" dir="2700000" algn="tl">
                  <a:srgbClr val="000000">
                    <a:alpha val="43137"/>
                  </a:srgbClr>
                </a:outerShdw>
              </a:effectLst>
            </a:endParaRPr>
          </a:p>
        </p:txBody>
      </p:sp>
      <p:pic>
        <p:nvPicPr>
          <p:cNvPr id="5" name="Θέση περιεχομένου 4">
            <a:extLst>
              <a:ext uri="{FF2B5EF4-FFF2-40B4-BE49-F238E27FC236}">
                <a16:creationId xmlns:a16="http://schemas.microsoft.com/office/drawing/2014/main" id="{4D1D0193-E022-461A-9F7C-8ABF8B1B7B4D}"/>
              </a:ext>
            </a:extLst>
          </p:cNvPr>
          <p:cNvPicPr>
            <a:picLocks noGrp="1" noChangeAspect="1"/>
          </p:cNvPicPr>
          <p:nvPr>
            <p:ph idx="1"/>
          </p:nvPr>
        </p:nvPicPr>
        <p:blipFill>
          <a:blip r:embed="rId2"/>
          <a:stretch>
            <a:fillRect/>
          </a:stretch>
        </p:blipFill>
        <p:spPr>
          <a:xfrm>
            <a:off x="5898356" y="2592387"/>
            <a:ext cx="4762500" cy="3171825"/>
          </a:xfrm>
          <a:prstGeom prst="rect">
            <a:avLst/>
          </a:prstGeom>
        </p:spPr>
      </p:pic>
      <p:sp>
        <p:nvSpPr>
          <p:cNvPr id="4" name="Θέση κειμένου 3">
            <a:extLst>
              <a:ext uri="{FF2B5EF4-FFF2-40B4-BE49-F238E27FC236}">
                <a16:creationId xmlns:a16="http://schemas.microsoft.com/office/drawing/2014/main" id="{E502B36D-05C2-45E6-81D7-6B71F849A47B}"/>
              </a:ext>
            </a:extLst>
          </p:cNvPr>
          <p:cNvSpPr>
            <a:spLocks noGrp="1"/>
          </p:cNvSpPr>
          <p:nvPr>
            <p:ph type="body" sz="half" idx="2"/>
          </p:nvPr>
        </p:nvSpPr>
        <p:spPr>
          <a:xfrm>
            <a:off x="1137197" y="1891685"/>
            <a:ext cx="3401063" cy="4572000"/>
          </a:xfrm>
        </p:spPr>
        <p:txBody>
          <a:bodyPr>
            <a:noAutofit/>
          </a:bodyPr>
          <a:lstStyle/>
          <a:p>
            <a:r>
              <a:rPr lang="en-US" sz="1310" dirty="0"/>
              <a:t>The Western Desert of Egypt is an area of the Sahara which lies west of the river Nile, up to the Libyan border, and south from the Mediterranean sea to the border with Sudan. It is named in contrast to the Eastern Desert which extends east from the Nile to Red Sea. The Western Desert is mostly rocky desert, though an area of sandy desert, known as the Great Sand Sea, lies to the west against the Libyan border. The desert covers an area of 680,650 km2 (262,800 </a:t>
            </a:r>
            <a:r>
              <a:rPr lang="en-US" sz="1310" dirty="0" err="1"/>
              <a:t>sq</a:t>
            </a:r>
            <a:r>
              <a:rPr lang="en-US" sz="1310" dirty="0"/>
              <a:t> mi) which is two-thirds of the land area of the country.[1] Its highest elevation is 1,000 m (3,300 ft) in the </a:t>
            </a:r>
            <a:r>
              <a:rPr lang="en-US" sz="1310" dirty="0" err="1"/>
              <a:t>Gilf</a:t>
            </a:r>
            <a:r>
              <a:rPr lang="en-US" sz="1310" dirty="0"/>
              <a:t> </a:t>
            </a:r>
            <a:r>
              <a:rPr lang="en-US" sz="1310" dirty="0" err="1"/>
              <a:t>Kebir</a:t>
            </a:r>
            <a:r>
              <a:rPr lang="en-US" sz="1310" dirty="0"/>
              <a:t> plateau to the far south-west of the country, on the Egypt-Sudan-Libya border. The Western Desert is barren and uninhabited save for a chain of oases which extend in an arc from </a:t>
            </a:r>
            <a:r>
              <a:rPr lang="en-US" sz="1310" dirty="0" err="1"/>
              <a:t>Siwa</a:t>
            </a:r>
            <a:r>
              <a:rPr lang="en-US" sz="1310" dirty="0"/>
              <a:t>, in the north-west, to </a:t>
            </a:r>
            <a:r>
              <a:rPr lang="en-US" sz="1310" dirty="0" err="1"/>
              <a:t>Kharga</a:t>
            </a:r>
            <a:r>
              <a:rPr lang="en-US" sz="1310" dirty="0"/>
              <a:t> in the south. It has been the scene of conflict in modern times, particularly during the Second World War.</a:t>
            </a:r>
            <a:endParaRPr lang="el-GR" sz="1310" dirty="0"/>
          </a:p>
        </p:txBody>
      </p:sp>
    </p:spTree>
    <p:extLst>
      <p:ext uri="{BB962C8B-B14F-4D97-AF65-F5344CB8AC3E}">
        <p14:creationId xmlns:p14="http://schemas.microsoft.com/office/powerpoint/2010/main" val="2770067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8110A1-9DFC-4B98-86D2-F9E63EFC2A6E}"/>
              </a:ext>
            </a:extLst>
          </p:cNvPr>
          <p:cNvSpPr>
            <a:spLocks noGrp="1"/>
          </p:cNvSpPr>
          <p:nvPr>
            <p:ph type="title"/>
          </p:nvPr>
        </p:nvSpPr>
        <p:spPr>
          <a:xfrm>
            <a:off x="3981550" y="417990"/>
            <a:ext cx="3401064" cy="1447800"/>
          </a:xfrm>
        </p:spPr>
        <p:txBody>
          <a:bodyPr/>
          <a:lstStyle/>
          <a:p>
            <a:pPr algn="ctr"/>
            <a:r>
              <a:rPr lang="en-US" b="1" u="sng" dirty="0">
                <a:effectLst>
                  <a:outerShdw blurRad="38100" dist="38100" dir="2700000" algn="tl">
                    <a:srgbClr val="000000">
                      <a:alpha val="43137"/>
                    </a:srgbClr>
                  </a:outerShdw>
                </a:effectLst>
              </a:rPr>
              <a:t>Pharaoh</a:t>
            </a:r>
            <a:endParaRPr lang="el-GR" b="1" u="sng" dirty="0">
              <a:effectLst>
                <a:outerShdw blurRad="38100" dist="38100" dir="2700000" algn="tl">
                  <a:srgbClr val="000000">
                    <a:alpha val="43137"/>
                  </a:srgbClr>
                </a:outerShdw>
              </a:effectLst>
            </a:endParaRPr>
          </a:p>
        </p:txBody>
      </p:sp>
      <p:pic>
        <p:nvPicPr>
          <p:cNvPr id="9" name="Θέση περιεχομένου 8">
            <a:extLst>
              <a:ext uri="{FF2B5EF4-FFF2-40B4-BE49-F238E27FC236}">
                <a16:creationId xmlns:a16="http://schemas.microsoft.com/office/drawing/2014/main" id="{C0EA4867-90FC-42D1-B11C-DF03776F9D00}"/>
              </a:ext>
            </a:extLst>
          </p:cNvPr>
          <p:cNvPicPr>
            <a:picLocks noGrp="1" noChangeAspect="1"/>
          </p:cNvPicPr>
          <p:nvPr>
            <p:ph idx="1"/>
          </p:nvPr>
        </p:nvPicPr>
        <p:blipFill>
          <a:blip r:embed="rId2"/>
          <a:stretch>
            <a:fillRect/>
          </a:stretch>
        </p:blipFill>
        <p:spPr>
          <a:xfrm>
            <a:off x="5923315" y="2095500"/>
            <a:ext cx="4374444" cy="4572000"/>
          </a:xfrm>
          <a:prstGeom prst="rect">
            <a:avLst/>
          </a:prstGeom>
        </p:spPr>
      </p:pic>
      <p:sp>
        <p:nvSpPr>
          <p:cNvPr id="4" name="Θέση κειμένου 3">
            <a:extLst>
              <a:ext uri="{FF2B5EF4-FFF2-40B4-BE49-F238E27FC236}">
                <a16:creationId xmlns:a16="http://schemas.microsoft.com/office/drawing/2014/main" id="{82444BE0-5220-416E-817E-CF0F51B9E74C}"/>
              </a:ext>
            </a:extLst>
          </p:cNvPr>
          <p:cNvSpPr>
            <a:spLocks noGrp="1"/>
          </p:cNvSpPr>
          <p:nvPr>
            <p:ph type="body" sz="half" idx="2"/>
          </p:nvPr>
        </p:nvSpPr>
        <p:spPr>
          <a:xfrm>
            <a:off x="835357" y="2096612"/>
            <a:ext cx="3401063" cy="4571257"/>
          </a:xfrm>
        </p:spPr>
        <p:txBody>
          <a:bodyPr/>
          <a:lstStyle/>
          <a:p>
            <a:r>
              <a:rPr lang="en-US" dirty="0"/>
              <a:t>Pharaoh is the common title now used for the monarchs of ancient Egypt from the First Dynasty</a:t>
            </a:r>
            <a:r>
              <a:rPr lang="el-GR" dirty="0"/>
              <a:t> </a:t>
            </a:r>
            <a:r>
              <a:rPr lang="en-US" dirty="0"/>
              <a:t>until the annexation of Egypt by the Roman  although the term "pharaoh" was not used contemporaneously= (</a:t>
            </a:r>
            <a:r>
              <a:rPr lang="el-GR" b="1" dirty="0"/>
              <a:t>συγχρόνως</a:t>
            </a:r>
            <a:r>
              <a:rPr lang="el-GR" dirty="0"/>
              <a:t>) </a:t>
            </a:r>
            <a:r>
              <a:rPr lang="en-US" dirty="0"/>
              <a:t>for a ruler, during the nineteenth dynasty, "king" being the term used most frequently until the middle of the eighteenth dynasty. In the early dynasties, ancient Egyptian kings used to have up to three titles: the Horus, the Sedge </a:t>
            </a:r>
            <a:r>
              <a:rPr lang="el-GR" dirty="0"/>
              <a:t>=</a:t>
            </a:r>
            <a:r>
              <a:rPr lang="en-US" dirty="0"/>
              <a:t>(</a:t>
            </a:r>
            <a:r>
              <a:rPr lang="el-GR" b="1" dirty="0"/>
              <a:t>σπαθόχορτο</a:t>
            </a:r>
            <a:r>
              <a:rPr lang="el-GR" dirty="0"/>
              <a:t>)</a:t>
            </a:r>
            <a:r>
              <a:rPr lang="en-US" dirty="0"/>
              <a:t> and Bee, and the Two Ladies or Nebty</a:t>
            </a:r>
            <a:r>
              <a:rPr lang="el-GR" dirty="0"/>
              <a:t> =(</a:t>
            </a:r>
            <a:r>
              <a:rPr lang="el-GR" b="1" dirty="0" err="1"/>
              <a:t>ντεμπί</a:t>
            </a:r>
            <a:r>
              <a:rPr lang="el-GR" dirty="0"/>
              <a:t>)</a:t>
            </a:r>
            <a:r>
              <a:rPr lang="en-US" dirty="0"/>
              <a:t> named. The Golden Horus </a:t>
            </a:r>
            <a:r>
              <a:rPr lang="el-GR" dirty="0"/>
              <a:t>=(</a:t>
            </a:r>
            <a:r>
              <a:rPr lang="el-GR" b="1" dirty="0"/>
              <a:t>ώρες</a:t>
            </a:r>
            <a:r>
              <a:rPr lang="el-GR" dirty="0"/>
              <a:t>) </a:t>
            </a:r>
            <a:r>
              <a:rPr lang="en-US" dirty="0"/>
              <a:t>as well as the nomen and prenomen titles were added later.</a:t>
            </a:r>
            <a:endParaRPr lang="el-GR" dirty="0"/>
          </a:p>
        </p:txBody>
      </p:sp>
    </p:spTree>
    <p:extLst>
      <p:ext uri="{BB962C8B-B14F-4D97-AF65-F5344CB8AC3E}">
        <p14:creationId xmlns:p14="http://schemas.microsoft.com/office/powerpoint/2010/main" val="3501141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F915AB-FD66-494A-A96C-8FFA293B8E58}"/>
              </a:ext>
            </a:extLst>
          </p:cNvPr>
          <p:cNvSpPr>
            <a:spLocks noGrp="1"/>
          </p:cNvSpPr>
          <p:nvPr>
            <p:ph type="title"/>
          </p:nvPr>
        </p:nvSpPr>
        <p:spPr/>
        <p:txBody>
          <a:bodyPr/>
          <a:lstStyle/>
          <a:p>
            <a:r>
              <a:rPr lang="en-US" dirty="0"/>
              <a:t>Thanks for watching!</a:t>
            </a:r>
            <a:endParaRPr lang="el-GR" dirty="0"/>
          </a:p>
        </p:txBody>
      </p:sp>
      <p:sp>
        <p:nvSpPr>
          <p:cNvPr id="3" name="Θέση κειμένου 2">
            <a:extLst>
              <a:ext uri="{FF2B5EF4-FFF2-40B4-BE49-F238E27FC236}">
                <a16:creationId xmlns:a16="http://schemas.microsoft.com/office/drawing/2014/main" id="{10AD4391-B45B-461F-AC4C-47CB4A6951F0}"/>
              </a:ext>
            </a:extLst>
          </p:cNvPr>
          <p:cNvSpPr>
            <a:spLocks noGrp="1"/>
          </p:cNvSpPr>
          <p:nvPr>
            <p:ph type="body" sz="half" idx="2"/>
          </p:nvPr>
        </p:nvSpPr>
        <p:spPr/>
        <p:txBody>
          <a:bodyPr/>
          <a:lstStyle/>
          <a:p>
            <a:r>
              <a:rPr lang="en-US"/>
              <a:t>GROUP B</a:t>
            </a:r>
            <a:endParaRPr lang="el-GR"/>
          </a:p>
        </p:txBody>
      </p:sp>
    </p:spTree>
    <p:extLst>
      <p:ext uri="{BB962C8B-B14F-4D97-AF65-F5344CB8AC3E}">
        <p14:creationId xmlns:p14="http://schemas.microsoft.com/office/powerpoint/2010/main" val="11285300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Ιό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Ιό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54</TotalTime>
  <Words>633</Words>
  <Application>Microsoft Office PowerPoint</Application>
  <PresentationFormat>Ευρεία οθόνη</PresentationFormat>
  <Paragraphs>14</Paragraphs>
  <Slides>7</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7</vt:i4>
      </vt:variant>
    </vt:vector>
  </HeadingPairs>
  <TitlesOfParts>
    <vt:vector size="11" baseType="lpstr">
      <vt:lpstr>Arial</vt:lpstr>
      <vt:lpstr>Century Gothic</vt:lpstr>
      <vt:lpstr>Wingdings 3</vt:lpstr>
      <vt:lpstr>Ιόν</vt:lpstr>
      <vt:lpstr>EGYPT</vt:lpstr>
      <vt:lpstr>EGYPT</vt:lpstr>
      <vt:lpstr>THE FAMOUS PYRAMIDS</vt:lpstr>
      <vt:lpstr>THE SPHINX</vt:lpstr>
      <vt:lpstr>THE WESTERN DESERTS</vt:lpstr>
      <vt:lpstr>Pharaoh</vt:lpstr>
      <vt:lpstr>Thanks for watching!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EGYPT</dc:title>
  <dc:creator>Lucas Bistarakis</dc:creator>
  <cp:lastModifiedBy>Lucas Bistarakis</cp:lastModifiedBy>
  <cp:revision>7</cp:revision>
  <dcterms:created xsi:type="dcterms:W3CDTF">2020-10-01T17:49:21Z</dcterms:created>
  <dcterms:modified xsi:type="dcterms:W3CDTF">2021-01-27T18:27:45Z</dcterms:modified>
</cp:coreProperties>
</file>